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
  </p:notesMasterIdLst>
  <p:sldIdLst>
    <p:sldId id="256" r:id="rId2"/>
    <p:sldId id="258" r:id="rId3"/>
    <p:sldId id="257"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PCEPSAVAL" initials="C" lastIdx="1" clrIdx="0">
    <p:extLst>
      <p:ext uri="{19B8F6BF-5375-455C-9EA6-DF929625EA0E}">
        <p15:presenceInfo xmlns:p15="http://schemas.microsoft.com/office/powerpoint/2012/main" userId="CPCEPSAVA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62000" autoAdjust="0"/>
  </p:normalViewPr>
  <p:slideViewPr>
    <p:cSldViewPr snapToGrid="0">
      <p:cViewPr varScale="1">
        <p:scale>
          <a:sx n="55" d="100"/>
          <a:sy n="55" d="100"/>
        </p:scale>
        <p:origin x="1938" y="78"/>
      </p:cViewPr>
      <p:guideLst/>
    </p:cSldViewPr>
  </p:slideViewPr>
  <p:notesTextViewPr>
    <p:cViewPr>
      <p:scale>
        <a:sx n="1" d="1"/>
        <a:sy n="1" d="1"/>
      </p:scale>
      <p:origin x="0" y="0"/>
    </p:cViewPr>
  </p:notesTextViewPr>
  <p:notesViewPr>
    <p:cSldViewPr snapToGrid="0">
      <p:cViewPr varScale="1">
        <p:scale>
          <a:sx n="56" d="100"/>
          <a:sy n="56" d="100"/>
        </p:scale>
        <p:origin x="2856"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2BDBCB-81F1-4D83-9528-9530DF5389AD}" type="doc">
      <dgm:prSet loTypeId="urn:microsoft.com/office/officeart/2005/8/layout/radial6" loCatId="cycle" qsTypeId="urn:microsoft.com/office/officeart/2005/8/quickstyle/simple1" qsCatId="simple" csTypeId="urn:microsoft.com/office/officeart/2005/8/colors/colorful1" csCatId="colorful" phldr="1"/>
      <dgm:spPr/>
      <dgm:t>
        <a:bodyPr/>
        <a:lstStyle/>
        <a:p>
          <a:endParaRPr lang="fr-FR"/>
        </a:p>
      </dgm:t>
    </dgm:pt>
    <dgm:pt modelId="{12B883AE-6D60-456D-8886-AC21ABE3D4C8}">
      <dgm:prSet phldrT="[Texte]" custT="1"/>
      <dgm:spPr/>
      <dgm:t>
        <a:bodyPr/>
        <a:lstStyle/>
        <a:p>
          <a:r>
            <a:rPr lang="fr-FR" sz="1800" b="1" dirty="0"/>
            <a:t>Les 5 domaines d’apprentissage</a:t>
          </a:r>
        </a:p>
      </dgm:t>
    </dgm:pt>
    <dgm:pt modelId="{70C6F77F-7337-4412-A811-8F6E8AF49C9F}" type="parTrans" cxnId="{C3708B8C-8EFC-4C3C-819B-7EA0E51A6E95}">
      <dgm:prSet/>
      <dgm:spPr/>
      <dgm:t>
        <a:bodyPr/>
        <a:lstStyle/>
        <a:p>
          <a:endParaRPr lang="fr-FR"/>
        </a:p>
      </dgm:t>
    </dgm:pt>
    <dgm:pt modelId="{ABAB5728-C7AA-4C32-B7DE-9C7A772B2CAF}" type="sibTrans" cxnId="{C3708B8C-8EFC-4C3C-819B-7EA0E51A6E95}">
      <dgm:prSet/>
      <dgm:spPr/>
      <dgm:t>
        <a:bodyPr/>
        <a:lstStyle/>
        <a:p>
          <a:endParaRPr lang="fr-FR"/>
        </a:p>
      </dgm:t>
    </dgm:pt>
    <dgm:pt modelId="{7F1BF202-B0EC-4D5B-99AB-661CC5EDCFDC}">
      <dgm:prSet phldrT="[Texte]"/>
      <dgm:spPr/>
      <dgm:t>
        <a:bodyPr/>
        <a:lstStyle/>
        <a:p>
          <a:r>
            <a:rPr lang="fr-FR" dirty="0"/>
            <a:t>Agir, s’exprimer, </a:t>
          </a:r>
          <a:r>
            <a:rPr lang="fr-FR" b="1" dirty="0"/>
            <a:t>Mobiliser le langage dans toutes ses dimensions</a:t>
          </a:r>
          <a:r>
            <a:rPr lang="fr-FR" dirty="0"/>
            <a:t>comprendre à travers l’activité physique</a:t>
          </a:r>
        </a:p>
      </dgm:t>
    </dgm:pt>
    <dgm:pt modelId="{22FADFE2-BDB8-47B7-98F8-C56160A4A696}" type="parTrans" cxnId="{EFCBABB2-BDCC-49E3-A11D-E733352E2A35}">
      <dgm:prSet/>
      <dgm:spPr/>
      <dgm:t>
        <a:bodyPr/>
        <a:lstStyle/>
        <a:p>
          <a:endParaRPr lang="fr-FR"/>
        </a:p>
      </dgm:t>
    </dgm:pt>
    <dgm:pt modelId="{3D4F82CF-4D39-4410-97EF-63D521C2EBD0}" type="sibTrans" cxnId="{EFCBABB2-BDCC-49E3-A11D-E733352E2A35}">
      <dgm:prSet/>
      <dgm:spPr/>
      <dgm:t>
        <a:bodyPr/>
        <a:lstStyle/>
        <a:p>
          <a:endParaRPr lang="fr-FR"/>
        </a:p>
      </dgm:t>
    </dgm:pt>
    <dgm:pt modelId="{27E87537-CAF6-4021-9BBC-A10FB124A88D}">
      <dgm:prSet phldrT="[Texte]"/>
      <dgm:spPr/>
      <dgm:t>
        <a:bodyPr/>
        <a:lstStyle/>
        <a:p>
          <a:r>
            <a:rPr lang="fr-FR" dirty="0"/>
            <a:t>Agir, comprendre à travers les activités artistiques</a:t>
          </a:r>
        </a:p>
      </dgm:t>
    </dgm:pt>
    <dgm:pt modelId="{58534F49-428E-4FFE-8691-5255FDF58B2A}" type="parTrans" cxnId="{709A4968-F5F5-4BDC-8287-C6661DAF668C}">
      <dgm:prSet/>
      <dgm:spPr/>
      <dgm:t>
        <a:bodyPr/>
        <a:lstStyle/>
        <a:p>
          <a:endParaRPr lang="fr-FR"/>
        </a:p>
      </dgm:t>
    </dgm:pt>
    <dgm:pt modelId="{1A557F94-77CA-4080-82DD-A50A3DB06A60}" type="sibTrans" cxnId="{709A4968-F5F5-4BDC-8287-C6661DAF668C}">
      <dgm:prSet/>
      <dgm:spPr/>
      <dgm:t>
        <a:bodyPr/>
        <a:lstStyle/>
        <a:p>
          <a:endParaRPr lang="fr-FR"/>
        </a:p>
      </dgm:t>
    </dgm:pt>
    <dgm:pt modelId="{CAC4818C-2F33-401B-8C2B-A6EF5741C687}">
      <dgm:prSet phldrT="[Texte]"/>
      <dgm:spPr/>
      <dgm:t>
        <a:bodyPr/>
        <a:lstStyle/>
        <a:p>
          <a:r>
            <a:rPr lang="fr-FR" dirty="0"/>
            <a:t>Construire les premiers outils pour structurer sa pensée</a:t>
          </a:r>
        </a:p>
      </dgm:t>
    </dgm:pt>
    <dgm:pt modelId="{C4F75E65-B803-4963-8A7D-592419108686}" type="parTrans" cxnId="{7112371D-963B-4996-B127-2460C9BFCC75}">
      <dgm:prSet/>
      <dgm:spPr/>
      <dgm:t>
        <a:bodyPr/>
        <a:lstStyle/>
        <a:p>
          <a:endParaRPr lang="fr-FR"/>
        </a:p>
      </dgm:t>
    </dgm:pt>
    <dgm:pt modelId="{4C674EAF-362F-4BBE-B8F7-FF47695C487F}" type="sibTrans" cxnId="{7112371D-963B-4996-B127-2460C9BFCC75}">
      <dgm:prSet/>
      <dgm:spPr/>
      <dgm:t>
        <a:bodyPr/>
        <a:lstStyle/>
        <a:p>
          <a:endParaRPr lang="fr-FR"/>
        </a:p>
      </dgm:t>
    </dgm:pt>
    <dgm:pt modelId="{E8D782E1-0FE0-42A7-AFD3-061AF734AC18}">
      <dgm:prSet phldrT="[Texte]"/>
      <dgm:spPr/>
      <dgm:t>
        <a:bodyPr/>
        <a:lstStyle/>
        <a:p>
          <a:r>
            <a:rPr lang="fr-FR" dirty="0"/>
            <a:t>Explorer le monde</a:t>
          </a:r>
        </a:p>
      </dgm:t>
    </dgm:pt>
    <dgm:pt modelId="{2E3B47FB-3894-4903-9178-9BDF2441FA61}" type="parTrans" cxnId="{AAA0C0D1-3984-491E-9221-F4FBE52A6AE3}">
      <dgm:prSet/>
      <dgm:spPr/>
      <dgm:t>
        <a:bodyPr/>
        <a:lstStyle/>
        <a:p>
          <a:endParaRPr lang="fr-FR"/>
        </a:p>
      </dgm:t>
    </dgm:pt>
    <dgm:pt modelId="{67F38D17-92A1-4987-BF9A-4612E1030B78}" type="sibTrans" cxnId="{AAA0C0D1-3984-491E-9221-F4FBE52A6AE3}">
      <dgm:prSet/>
      <dgm:spPr/>
      <dgm:t>
        <a:bodyPr/>
        <a:lstStyle/>
        <a:p>
          <a:endParaRPr lang="fr-FR"/>
        </a:p>
      </dgm:t>
    </dgm:pt>
    <dgm:pt modelId="{0667BECD-31AF-4050-84A5-D573ACFC8292}">
      <dgm:prSet/>
      <dgm:spPr/>
      <dgm:t>
        <a:bodyPr/>
        <a:lstStyle/>
        <a:p>
          <a:endParaRPr lang="fr-FR"/>
        </a:p>
      </dgm:t>
    </dgm:pt>
    <dgm:pt modelId="{52C1AFB6-46CE-4217-B1F3-1106303883AA}" type="parTrans" cxnId="{23BA09FE-28A4-4580-A0F1-93ABAC089E93}">
      <dgm:prSet/>
      <dgm:spPr/>
      <dgm:t>
        <a:bodyPr/>
        <a:lstStyle/>
        <a:p>
          <a:endParaRPr lang="fr-FR"/>
        </a:p>
      </dgm:t>
    </dgm:pt>
    <dgm:pt modelId="{88E54334-C975-477B-B3D5-0D11EC94CAEF}" type="sibTrans" cxnId="{23BA09FE-28A4-4580-A0F1-93ABAC089E93}">
      <dgm:prSet/>
      <dgm:spPr/>
      <dgm:t>
        <a:bodyPr/>
        <a:lstStyle/>
        <a:p>
          <a:endParaRPr lang="fr-FR"/>
        </a:p>
      </dgm:t>
    </dgm:pt>
    <dgm:pt modelId="{D3D8D50D-0CBD-44D0-A058-F18CDB3EE44B}">
      <dgm:prSet/>
      <dgm:spPr/>
      <dgm:t>
        <a:bodyPr/>
        <a:lstStyle/>
        <a:p>
          <a:endParaRPr lang="fr-FR"/>
        </a:p>
      </dgm:t>
    </dgm:pt>
    <dgm:pt modelId="{694A7366-A34E-4DD9-ACBE-62E73A3F584C}" type="parTrans" cxnId="{E5DC5700-F47C-4811-9BBA-F54F22F58C7B}">
      <dgm:prSet/>
      <dgm:spPr/>
      <dgm:t>
        <a:bodyPr/>
        <a:lstStyle/>
        <a:p>
          <a:endParaRPr lang="fr-FR"/>
        </a:p>
      </dgm:t>
    </dgm:pt>
    <dgm:pt modelId="{0A46CE2D-7D1A-42BC-AF87-555E0A3A6856}" type="sibTrans" cxnId="{E5DC5700-F47C-4811-9BBA-F54F22F58C7B}">
      <dgm:prSet/>
      <dgm:spPr/>
      <dgm:t>
        <a:bodyPr/>
        <a:lstStyle/>
        <a:p>
          <a:endParaRPr lang="fr-FR"/>
        </a:p>
      </dgm:t>
    </dgm:pt>
    <dgm:pt modelId="{481A0FC5-DB3C-4DE8-89B2-D1EC7E4256F3}">
      <dgm:prSet/>
      <dgm:spPr/>
      <dgm:t>
        <a:bodyPr/>
        <a:lstStyle/>
        <a:p>
          <a:r>
            <a:rPr lang="fr-FR" b="1" dirty="0"/>
            <a:t>Mobiliser le langage dans toutes ses dimensions</a:t>
          </a:r>
        </a:p>
      </dgm:t>
    </dgm:pt>
    <dgm:pt modelId="{0C4869C8-E4C3-4FC2-A8AC-FDE475522EE1}" type="parTrans" cxnId="{85863988-E85D-493E-A2D0-9BA34846FEE1}">
      <dgm:prSet/>
      <dgm:spPr/>
      <dgm:t>
        <a:bodyPr/>
        <a:lstStyle/>
        <a:p>
          <a:endParaRPr lang="fr-FR"/>
        </a:p>
      </dgm:t>
    </dgm:pt>
    <dgm:pt modelId="{FF853597-FF29-4B2B-824B-6236E456940F}" type="sibTrans" cxnId="{85863988-E85D-493E-A2D0-9BA34846FEE1}">
      <dgm:prSet/>
      <dgm:spPr/>
      <dgm:t>
        <a:bodyPr/>
        <a:lstStyle/>
        <a:p>
          <a:endParaRPr lang="fr-FR"/>
        </a:p>
      </dgm:t>
    </dgm:pt>
    <dgm:pt modelId="{EC5693D4-55F8-4F32-81F7-26F9232F3AC2}" type="pres">
      <dgm:prSet presAssocID="{AA2BDBCB-81F1-4D83-9528-9530DF5389AD}" presName="Name0" presStyleCnt="0">
        <dgm:presLayoutVars>
          <dgm:chMax val="1"/>
          <dgm:dir/>
          <dgm:animLvl val="ctr"/>
          <dgm:resizeHandles val="exact"/>
        </dgm:presLayoutVars>
      </dgm:prSet>
      <dgm:spPr/>
    </dgm:pt>
    <dgm:pt modelId="{2DC3EB65-6787-48D7-952F-81923CDE5F49}" type="pres">
      <dgm:prSet presAssocID="{12B883AE-6D60-456D-8886-AC21ABE3D4C8}" presName="centerShape" presStyleLbl="node0" presStyleIdx="0" presStyleCnt="1" custScaleX="120816"/>
      <dgm:spPr/>
    </dgm:pt>
    <dgm:pt modelId="{E3B451AC-AA2D-4140-9FAA-980FECEBB9A9}" type="pres">
      <dgm:prSet presAssocID="{7F1BF202-B0EC-4D5B-99AB-661CC5EDCFDC}" presName="node" presStyleLbl="node1" presStyleIdx="0" presStyleCnt="5" custRadScaleRad="102730" custRadScaleInc="0">
        <dgm:presLayoutVars>
          <dgm:bulletEnabled val="1"/>
        </dgm:presLayoutVars>
      </dgm:prSet>
      <dgm:spPr/>
    </dgm:pt>
    <dgm:pt modelId="{277BA820-8940-4C31-9E30-8D6A4BB62BAC}" type="pres">
      <dgm:prSet presAssocID="{7F1BF202-B0EC-4D5B-99AB-661CC5EDCFDC}" presName="dummy" presStyleCnt="0"/>
      <dgm:spPr/>
    </dgm:pt>
    <dgm:pt modelId="{6B8BCAAF-025B-493F-AAA8-204A8AA727D5}" type="pres">
      <dgm:prSet presAssocID="{3D4F82CF-4D39-4410-97EF-63D521C2EBD0}" presName="sibTrans" presStyleLbl="sibTrans2D1" presStyleIdx="0" presStyleCnt="5"/>
      <dgm:spPr/>
    </dgm:pt>
    <dgm:pt modelId="{14AEF09F-7517-4101-AD37-7C7467633560}" type="pres">
      <dgm:prSet presAssocID="{27E87537-CAF6-4021-9BBC-A10FB124A88D}" presName="node" presStyleLbl="node1" presStyleIdx="1" presStyleCnt="5">
        <dgm:presLayoutVars>
          <dgm:bulletEnabled val="1"/>
        </dgm:presLayoutVars>
      </dgm:prSet>
      <dgm:spPr/>
    </dgm:pt>
    <dgm:pt modelId="{F4279125-8A64-4801-83D5-D922265B4E4E}" type="pres">
      <dgm:prSet presAssocID="{27E87537-CAF6-4021-9BBC-A10FB124A88D}" presName="dummy" presStyleCnt="0"/>
      <dgm:spPr/>
    </dgm:pt>
    <dgm:pt modelId="{43D70AE1-692B-483F-AF2F-A3EDCC4B0CC9}" type="pres">
      <dgm:prSet presAssocID="{1A557F94-77CA-4080-82DD-A50A3DB06A60}" presName="sibTrans" presStyleLbl="sibTrans2D1" presStyleIdx="1" presStyleCnt="5"/>
      <dgm:spPr/>
    </dgm:pt>
    <dgm:pt modelId="{FA4382DD-6A0A-46C3-BC1B-17623329FBF0}" type="pres">
      <dgm:prSet presAssocID="{CAC4818C-2F33-401B-8C2B-A6EF5741C687}" presName="node" presStyleLbl="node1" presStyleIdx="2" presStyleCnt="5">
        <dgm:presLayoutVars>
          <dgm:bulletEnabled val="1"/>
        </dgm:presLayoutVars>
      </dgm:prSet>
      <dgm:spPr/>
    </dgm:pt>
    <dgm:pt modelId="{098D0807-8A89-4764-9E0C-67CCB5F8FFDC}" type="pres">
      <dgm:prSet presAssocID="{CAC4818C-2F33-401B-8C2B-A6EF5741C687}" presName="dummy" presStyleCnt="0"/>
      <dgm:spPr/>
    </dgm:pt>
    <dgm:pt modelId="{CA49452E-A676-4B2C-8440-4D6EFA7F5468}" type="pres">
      <dgm:prSet presAssocID="{4C674EAF-362F-4BBE-B8F7-FF47695C487F}" presName="sibTrans" presStyleLbl="sibTrans2D1" presStyleIdx="2" presStyleCnt="5"/>
      <dgm:spPr/>
    </dgm:pt>
    <dgm:pt modelId="{9AC9B03A-7C42-42FA-8B6E-CE835C26D656}" type="pres">
      <dgm:prSet presAssocID="{E8D782E1-0FE0-42A7-AFD3-061AF734AC18}" presName="node" presStyleLbl="node1" presStyleIdx="3" presStyleCnt="5">
        <dgm:presLayoutVars>
          <dgm:bulletEnabled val="1"/>
        </dgm:presLayoutVars>
      </dgm:prSet>
      <dgm:spPr/>
    </dgm:pt>
    <dgm:pt modelId="{3276769A-498B-422D-B7B7-DEE908BCD695}" type="pres">
      <dgm:prSet presAssocID="{E8D782E1-0FE0-42A7-AFD3-061AF734AC18}" presName="dummy" presStyleCnt="0"/>
      <dgm:spPr/>
    </dgm:pt>
    <dgm:pt modelId="{3F568301-952F-4484-90AE-61753E578AD0}" type="pres">
      <dgm:prSet presAssocID="{67F38D17-92A1-4987-BF9A-4612E1030B78}" presName="sibTrans" presStyleLbl="sibTrans2D1" presStyleIdx="3" presStyleCnt="5"/>
      <dgm:spPr/>
    </dgm:pt>
    <dgm:pt modelId="{BCD989FB-06E2-4742-97D9-07837FEC5ACB}" type="pres">
      <dgm:prSet presAssocID="{481A0FC5-DB3C-4DE8-89B2-D1EC7E4256F3}" presName="node" presStyleLbl="node1" presStyleIdx="4" presStyleCnt="5">
        <dgm:presLayoutVars>
          <dgm:bulletEnabled val="1"/>
        </dgm:presLayoutVars>
      </dgm:prSet>
      <dgm:spPr/>
    </dgm:pt>
    <dgm:pt modelId="{C89344B1-4821-4EA7-9C35-117A18C7EF6D}" type="pres">
      <dgm:prSet presAssocID="{481A0FC5-DB3C-4DE8-89B2-D1EC7E4256F3}" presName="dummy" presStyleCnt="0"/>
      <dgm:spPr/>
    </dgm:pt>
    <dgm:pt modelId="{F6E35AB5-F73D-4CD2-85A6-F6559355A857}" type="pres">
      <dgm:prSet presAssocID="{FF853597-FF29-4B2B-824B-6236E456940F}" presName="sibTrans" presStyleLbl="sibTrans2D1" presStyleIdx="4" presStyleCnt="5"/>
      <dgm:spPr/>
    </dgm:pt>
  </dgm:ptLst>
  <dgm:cxnLst>
    <dgm:cxn modelId="{E5DC5700-F47C-4811-9BBA-F54F22F58C7B}" srcId="{AA2BDBCB-81F1-4D83-9528-9530DF5389AD}" destId="{D3D8D50D-0CBD-44D0-A058-F18CDB3EE44B}" srcOrd="1" destOrd="0" parTransId="{694A7366-A34E-4DD9-ACBE-62E73A3F584C}" sibTransId="{0A46CE2D-7D1A-42BC-AF87-555E0A3A6856}"/>
    <dgm:cxn modelId="{457FAD14-0A80-4D35-85B0-B064DB1A5F7C}" type="presOf" srcId="{12B883AE-6D60-456D-8886-AC21ABE3D4C8}" destId="{2DC3EB65-6787-48D7-952F-81923CDE5F49}" srcOrd="0" destOrd="0" presId="urn:microsoft.com/office/officeart/2005/8/layout/radial6"/>
    <dgm:cxn modelId="{7112371D-963B-4996-B127-2460C9BFCC75}" srcId="{12B883AE-6D60-456D-8886-AC21ABE3D4C8}" destId="{CAC4818C-2F33-401B-8C2B-A6EF5741C687}" srcOrd="2" destOrd="0" parTransId="{C4F75E65-B803-4963-8A7D-592419108686}" sibTransId="{4C674EAF-362F-4BBE-B8F7-FF47695C487F}"/>
    <dgm:cxn modelId="{6C61DB20-22D8-4BA4-A2D5-B8C08B80416E}" type="presOf" srcId="{E8D782E1-0FE0-42A7-AFD3-061AF734AC18}" destId="{9AC9B03A-7C42-42FA-8B6E-CE835C26D656}" srcOrd="0" destOrd="0" presId="urn:microsoft.com/office/officeart/2005/8/layout/radial6"/>
    <dgm:cxn modelId="{4035462B-5399-4ED6-9C58-EC89C55D8177}" type="presOf" srcId="{7F1BF202-B0EC-4D5B-99AB-661CC5EDCFDC}" destId="{E3B451AC-AA2D-4140-9FAA-980FECEBB9A9}" srcOrd="0" destOrd="0" presId="urn:microsoft.com/office/officeart/2005/8/layout/radial6"/>
    <dgm:cxn modelId="{89355B3C-F887-4322-9444-698338E697C7}" type="presOf" srcId="{CAC4818C-2F33-401B-8C2B-A6EF5741C687}" destId="{FA4382DD-6A0A-46C3-BC1B-17623329FBF0}" srcOrd="0" destOrd="0" presId="urn:microsoft.com/office/officeart/2005/8/layout/radial6"/>
    <dgm:cxn modelId="{709A4968-F5F5-4BDC-8287-C6661DAF668C}" srcId="{12B883AE-6D60-456D-8886-AC21ABE3D4C8}" destId="{27E87537-CAF6-4021-9BBC-A10FB124A88D}" srcOrd="1" destOrd="0" parTransId="{58534F49-428E-4FFE-8691-5255FDF58B2A}" sibTransId="{1A557F94-77CA-4080-82DD-A50A3DB06A60}"/>
    <dgm:cxn modelId="{30480D4A-639F-45E6-B8DE-9B746BA471B0}" type="presOf" srcId="{AA2BDBCB-81F1-4D83-9528-9530DF5389AD}" destId="{EC5693D4-55F8-4F32-81F7-26F9232F3AC2}" srcOrd="0" destOrd="0" presId="urn:microsoft.com/office/officeart/2005/8/layout/radial6"/>
    <dgm:cxn modelId="{B6799671-8F38-4F8F-A706-39EBE9553733}" type="presOf" srcId="{4C674EAF-362F-4BBE-B8F7-FF47695C487F}" destId="{CA49452E-A676-4B2C-8440-4D6EFA7F5468}" srcOrd="0" destOrd="0" presId="urn:microsoft.com/office/officeart/2005/8/layout/radial6"/>
    <dgm:cxn modelId="{8DA97983-CD8F-4B08-AD28-D967F664913F}" type="presOf" srcId="{1A557F94-77CA-4080-82DD-A50A3DB06A60}" destId="{43D70AE1-692B-483F-AF2F-A3EDCC4B0CC9}" srcOrd="0" destOrd="0" presId="urn:microsoft.com/office/officeart/2005/8/layout/radial6"/>
    <dgm:cxn modelId="{85863988-E85D-493E-A2D0-9BA34846FEE1}" srcId="{12B883AE-6D60-456D-8886-AC21ABE3D4C8}" destId="{481A0FC5-DB3C-4DE8-89B2-D1EC7E4256F3}" srcOrd="4" destOrd="0" parTransId="{0C4869C8-E4C3-4FC2-A8AC-FDE475522EE1}" sibTransId="{FF853597-FF29-4B2B-824B-6236E456940F}"/>
    <dgm:cxn modelId="{C3708B8C-8EFC-4C3C-819B-7EA0E51A6E95}" srcId="{AA2BDBCB-81F1-4D83-9528-9530DF5389AD}" destId="{12B883AE-6D60-456D-8886-AC21ABE3D4C8}" srcOrd="0" destOrd="0" parTransId="{70C6F77F-7337-4412-A811-8F6E8AF49C9F}" sibTransId="{ABAB5728-C7AA-4C32-B7DE-9C7A772B2CAF}"/>
    <dgm:cxn modelId="{433C4D95-FBCD-4712-B24E-DBF91256ECE2}" type="presOf" srcId="{67F38D17-92A1-4987-BF9A-4612E1030B78}" destId="{3F568301-952F-4484-90AE-61753E578AD0}" srcOrd="0" destOrd="0" presId="urn:microsoft.com/office/officeart/2005/8/layout/radial6"/>
    <dgm:cxn modelId="{71D4E7AE-6030-42C8-8A5B-DB854DFEE59C}" type="presOf" srcId="{481A0FC5-DB3C-4DE8-89B2-D1EC7E4256F3}" destId="{BCD989FB-06E2-4742-97D9-07837FEC5ACB}" srcOrd="0" destOrd="0" presId="urn:microsoft.com/office/officeart/2005/8/layout/radial6"/>
    <dgm:cxn modelId="{BAA53BB1-3284-4BF8-9DBF-DC100BE11AA8}" type="presOf" srcId="{3D4F82CF-4D39-4410-97EF-63D521C2EBD0}" destId="{6B8BCAAF-025B-493F-AAA8-204A8AA727D5}" srcOrd="0" destOrd="0" presId="urn:microsoft.com/office/officeart/2005/8/layout/radial6"/>
    <dgm:cxn modelId="{EFCBABB2-BDCC-49E3-A11D-E733352E2A35}" srcId="{12B883AE-6D60-456D-8886-AC21ABE3D4C8}" destId="{7F1BF202-B0EC-4D5B-99AB-661CC5EDCFDC}" srcOrd="0" destOrd="0" parTransId="{22FADFE2-BDB8-47B7-98F8-C56160A4A696}" sibTransId="{3D4F82CF-4D39-4410-97EF-63D521C2EBD0}"/>
    <dgm:cxn modelId="{AAA0C0D1-3984-491E-9221-F4FBE52A6AE3}" srcId="{12B883AE-6D60-456D-8886-AC21ABE3D4C8}" destId="{E8D782E1-0FE0-42A7-AFD3-061AF734AC18}" srcOrd="3" destOrd="0" parTransId="{2E3B47FB-3894-4903-9178-9BDF2441FA61}" sibTransId="{67F38D17-92A1-4987-BF9A-4612E1030B78}"/>
    <dgm:cxn modelId="{567143E5-7A38-4046-9CE3-8A4FC8F6BD9D}" type="presOf" srcId="{27E87537-CAF6-4021-9BBC-A10FB124A88D}" destId="{14AEF09F-7517-4101-AD37-7C7467633560}" srcOrd="0" destOrd="0" presId="urn:microsoft.com/office/officeart/2005/8/layout/radial6"/>
    <dgm:cxn modelId="{609DFCEE-5C76-4DD3-A30D-8A416095AC11}" type="presOf" srcId="{FF853597-FF29-4B2B-824B-6236E456940F}" destId="{F6E35AB5-F73D-4CD2-85A6-F6559355A857}" srcOrd="0" destOrd="0" presId="urn:microsoft.com/office/officeart/2005/8/layout/radial6"/>
    <dgm:cxn modelId="{23BA09FE-28A4-4580-A0F1-93ABAC089E93}" srcId="{AA2BDBCB-81F1-4D83-9528-9530DF5389AD}" destId="{0667BECD-31AF-4050-84A5-D573ACFC8292}" srcOrd="2" destOrd="0" parTransId="{52C1AFB6-46CE-4217-B1F3-1106303883AA}" sibTransId="{88E54334-C975-477B-B3D5-0D11EC94CAEF}"/>
    <dgm:cxn modelId="{036AE419-E8CA-4503-9AFA-9926B2A5D91F}" type="presParOf" srcId="{EC5693D4-55F8-4F32-81F7-26F9232F3AC2}" destId="{2DC3EB65-6787-48D7-952F-81923CDE5F49}" srcOrd="0" destOrd="0" presId="urn:microsoft.com/office/officeart/2005/8/layout/radial6"/>
    <dgm:cxn modelId="{5958734A-2FC9-4D9F-8ACD-793217C7A6F4}" type="presParOf" srcId="{EC5693D4-55F8-4F32-81F7-26F9232F3AC2}" destId="{E3B451AC-AA2D-4140-9FAA-980FECEBB9A9}" srcOrd="1" destOrd="0" presId="urn:microsoft.com/office/officeart/2005/8/layout/radial6"/>
    <dgm:cxn modelId="{29E93080-8952-4637-9C19-E8B9FB8AE3AD}" type="presParOf" srcId="{EC5693D4-55F8-4F32-81F7-26F9232F3AC2}" destId="{277BA820-8940-4C31-9E30-8D6A4BB62BAC}" srcOrd="2" destOrd="0" presId="urn:microsoft.com/office/officeart/2005/8/layout/radial6"/>
    <dgm:cxn modelId="{061C1EEC-B233-47D0-9882-F592D4510043}" type="presParOf" srcId="{EC5693D4-55F8-4F32-81F7-26F9232F3AC2}" destId="{6B8BCAAF-025B-493F-AAA8-204A8AA727D5}" srcOrd="3" destOrd="0" presId="urn:microsoft.com/office/officeart/2005/8/layout/radial6"/>
    <dgm:cxn modelId="{208F61ED-E635-43CF-8FC4-D6BFC49E2083}" type="presParOf" srcId="{EC5693D4-55F8-4F32-81F7-26F9232F3AC2}" destId="{14AEF09F-7517-4101-AD37-7C7467633560}" srcOrd="4" destOrd="0" presId="urn:microsoft.com/office/officeart/2005/8/layout/radial6"/>
    <dgm:cxn modelId="{295B40E2-08F6-4FF2-BECD-999E70EA064F}" type="presParOf" srcId="{EC5693D4-55F8-4F32-81F7-26F9232F3AC2}" destId="{F4279125-8A64-4801-83D5-D922265B4E4E}" srcOrd="5" destOrd="0" presId="urn:microsoft.com/office/officeart/2005/8/layout/radial6"/>
    <dgm:cxn modelId="{50978335-A77C-4CB2-A1B3-6017693B8EB5}" type="presParOf" srcId="{EC5693D4-55F8-4F32-81F7-26F9232F3AC2}" destId="{43D70AE1-692B-483F-AF2F-A3EDCC4B0CC9}" srcOrd="6" destOrd="0" presId="urn:microsoft.com/office/officeart/2005/8/layout/radial6"/>
    <dgm:cxn modelId="{6A138FB0-5492-464F-8BD3-C6687ADE6189}" type="presParOf" srcId="{EC5693D4-55F8-4F32-81F7-26F9232F3AC2}" destId="{FA4382DD-6A0A-46C3-BC1B-17623329FBF0}" srcOrd="7" destOrd="0" presId="urn:microsoft.com/office/officeart/2005/8/layout/radial6"/>
    <dgm:cxn modelId="{9F9E0FC3-F82E-4525-AE5D-EFB53192DB5A}" type="presParOf" srcId="{EC5693D4-55F8-4F32-81F7-26F9232F3AC2}" destId="{098D0807-8A89-4764-9E0C-67CCB5F8FFDC}" srcOrd="8" destOrd="0" presId="urn:microsoft.com/office/officeart/2005/8/layout/radial6"/>
    <dgm:cxn modelId="{047517C2-FA2B-490B-A2A7-A71CE72EA218}" type="presParOf" srcId="{EC5693D4-55F8-4F32-81F7-26F9232F3AC2}" destId="{CA49452E-A676-4B2C-8440-4D6EFA7F5468}" srcOrd="9" destOrd="0" presId="urn:microsoft.com/office/officeart/2005/8/layout/radial6"/>
    <dgm:cxn modelId="{E3DF9E57-27F5-4898-95EB-1A800428BEFD}" type="presParOf" srcId="{EC5693D4-55F8-4F32-81F7-26F9232F3AC2}" destId="{9AC9B03A-7C42-42FA-8B6E-CE835C26D656}" srcOrd="10" destOrd="0" presId="urn:microsoft.com/office/officeart/2005/8/layout/radial6"/>
    <dgm:cxn modelId="{14BC3E4C-9105-4A5B-A3F3-BE47FAE8D195}" type="presParOf" srcId="{EC5693D4-55F8-4F32-81F7-26F9232F3AC2}" destId="{3276769A-498B-422D-B7B7-DEE908BCD695}" srcOrd="11" destOrd="0" presId="urn:microsoft.com/office/officeart/2005/8/layout/radial6"/>
    <dgm:cxn modelId="{950FAD49-F754-46E4-841E-CC2E877CA640}" type="presParOf" srcId="{EC5693D4-55F8-4F32-81F7-26F9232F3AC2}" destId="{3F568301-952F-4484-90AE-61753E578AD0}" srcOrd="12" destOrd="0" presId="urn:microsoft.com/office/officeart/2005/8/layout/radial6"/>
    <dgm:cxn modelId="{37C40C78-8DF5-42AD-B438-115AF0A6DCC3}" type="presParOf" srcId="{EC5693D4-55F8-4F32-81F7-26F9232F3AC2}" destId="{BCD989FB-06E2-4742-97D9-07837FEC5ACB}" srcOrd="13" destOrd="0" presId="urn:microsoft.com/office/officeart/2005/8/layout/radial6"/>
    <dgm:cxn modelId="{B94E7DFB-E67F-47F2-AF63-B4CF790108A8}" type="presParOf" srcId="{EC5693D4-55F8-4F32-81F7-26F9232F3AC2}" destId="{C89344B1-4821-4EA7-9C35-117A18C7EF6D}" srcOrd="14" destOrd="0" presId="urn:microsoft.com/office/officeart/2005/8/layout/radial6"/>
    <dgm:cxn modelId="{79DA2D12-71ED-4F63-9A92-E5CF18717160}" type="presParOf" srcId="{EC5693D4-55F8-4F32-81F7-26F9232F3AC2}" destId="{F6E35AB5-F73D-4CD2-85A6-F6559355A857}" srcOrd="15" destOrd="0" presId="urn:microsoft.com/office/officeart/2005/8/layout/radial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E35AB5-F73D-4CD2-85A6-F6559355A857}">
      <dsp:nvSpPr>
        <dsp:cNvPr id="0" name=""/>
        <dsp:cNvSpPr/>
      </dsp:nvSpPr>
      <dsp:spPr>
        <a:xfrm>
          <a:off x="1612541" y="598754"/>
          <a:ext cx="4007888" cy="4007888"/>
        </a:xfrm>
        <a:prstGeom prst="blockArc">
          <a:avLst>
            <a:gd name="adj1" fmla="val 11878834"/>
            <a:gd name="adj2" fmla="val 16199640"/>
            <a:gd name="adj3" fmla="val 4636"/>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F568301-952F-4484-90AE-61753E578AD0}">
      <dsp:nvSpPr>
        <dsp:cNvPr id="0" name=""/>
        <dsp:cNvSpPr/>
      </dsp:nvSpPr>
      <dsp:spPr>
        <a:xfrm>
          <a:off x="1612336" y="599385"/>
          <a:ext cx="4007888" cy="4007888"/>
        </a:xfrm>
        <a:prstGeom prst="blockArc">
          <a:avLst>
            <a:gd name="adj1" fmla="val 7560000"/>
            <a:gd name="adj2" fmla="val 11880000"/>
            <a:gd name="adj3" fmla="val 4636"/>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A49452E-A676-4B2C-8440-4D6EFA7F5468}">
      <dsp:nvSpPr>
        <dsp:cNvPr id="0" name=""/>
        <dsp:cNvSpPr/>
      </dsp:nvSpPr>
      <dsp:spPr>
        <a:xfrm>
          <a:off x="1612336" y="599385"/>
          <a:ext cx="4007888" cy="4007888"/>
        </a:xfrm>
        <a:prstGeom prst="blockArc">
          <a:avLst>
            <a:gd name="adj1" fmla="val 3240000"/>
            <a:gd name="adj2" fmla="val 7560000"/>
            <a:gd name="adj3" fmla="val 4636"/>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3D70AE1-692B-483F-AF2F-A3EDCC4B0CC9}">
      <dsp:nvSpPr>
        <dsp:cNvPr id="0" name=""/>
        <dsp:cNvSpPr/>
      </dsp:nvSpPr>
      <dsp:spPr>
        <a:xfrm>
          <a:off x="1612336" y="599385"/>
          <a:ext cx="4007888" cy="4007888"/>
        </a:xfrm>
        <a:prstGeom prst="blockArc">
          <a:avLst>
            <a:gd name="adj1" fmla="val 20520000"/>
            <a:gd name="adj2" fmla="val 3240000"/>
            <a:gd name="adj3" fmla="val 4636"/>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B8BCAAF-025B-493F-AAA8-204A8AA727D5}">
      <dsp:nvSpPr>
        <dsp:cNvPr id="0" name=""/>
        <dsp:cNvSpPr/>
      </dsp:nvSpPr>
      <dsp:spPr>
        <a:xfrm>
          <a:off x="1612131" y="598754"/>
          <a:ext cx="4007888" cy="4007888"/>
        </a:xfrm>
        <a:prstGeom prst="blockArc">
          <a:avLst>
            <a:gd name="adj1" fmla="val 16200360"/>
            <a:gd name="adj2" fmla="val 20521166"/>
            <a:gd name="adj3" fmla="val 4636"/>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DC3EB65-6787-48D7-952F-81923CDE5F49}">
      <dsp:nvSpPr>
        <dsp:cNvPr id="0" name=""/>
        <dsp:cNvSpPr/>
      </dsp:nvSpPr>
      <dsp:spPr>
        <a:xfrm>
          <a:off x="2502685" y="1681602"/>
          <a:ext cx="2227189" cy="1843455"/>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b="1" kern="1200" dirty="0"/>
            <a:t>Les 5 domaines d’apprentissage</a:t>
          </a:r>
        </a:p>
      </dsp:txBody>
      <dsp:txXfrm>
        <a:off x="2828849" y="1951570"/>
        <a:ext cx="1574861" cy="1303519"/>
      </dsp:txXfrm>
    </dsp:sp>
    <dsp:sp modelId="{E3B451AC-AA2D-4140-9FAA-980FECEBB9A9}">
      <dsp:nvSpPr>
        <dsp:cNvPr id="0" name=""/>
        <dsp:cNvSpPr/>
      </dsp:nvSpPr>
      <dsp:spPr>
        <a:xfrm>
          <a:off x="2971071" y="0"/>
          <a:ext cx="1290418" cy="1290418"/>
        </a:xfrm>
        <a:prstGeom prst="ellipse">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311150">
            <a:lnSpc>
              <a:spcPct val="90000"/>
            </a:lnSpc>
            <a:spcBef>
              <a:spcPct val="0"/>
            </a:spcBef>
            <a:spcAft>
              <a:spcPct val="35000"/>
            </a:spcAft>
            <a:buNone/>
          </a:pPr>
          <a:r>
            <a:rPr lang="fr-FR" sz="700" kern="1200" dirty="0"/>
            <a:t>Agir, s’exprimer, </a:t>
          </a:r>
          <a:r>
            <a:rPr lang="fr-FR" sz="700" b="1" kern="1200" dirty="0"/>
            <a:t>Mobiliser le langage dans toutes ses dimensions</a:t>
          </a:r>
          <a:r>
            <a:rPr lang="fr-FR" sz="700" kern="1200" dirty="0"/>
            <a:t>comprendre à travers l’activité physique</a:t>
          </a:r>
        </a:p>
      </dsp:txBody>
      <dsp:txXfrm>
        <a:off x="3160048" y="188977"/>
        <a:ext cx="912464" cy="912464"/>
      </dsp:txXfrm>
    </dsp:sp>
    <dsp:sp modelId="{14AEF09F-7517-4101-AD37-7C7467633560}">
      <dsp:nvSpPr>
        <dsp:cNvPr id="0" name=""/>
        <dsp:cNvSpPr/>
      </dsp:nvSpPr>
      <dsp:spPr>
        <a:xfrm>
          <a:off x="4832753" y="1353223"/>
          <a:ext cx="1290418" cy="1290418"/>
        </a:xfrm>
        <a:prstGeom prst="ellipse">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311150">
            <a:lnSpc>
              <a:spcPct val="90000"/>
            </a:lnSpc>
            <a:spcBef>
              <a:spcPct val="0"/>
            </a:spcBef>
            <a:spcAft>
              <a:spcPct val="35000"/>
            </a:spcAft>
            <a:buNone/>
          </a:pPr>
          <a:r>
            <a:rPr lang="fr-FR" sz="700" kern="1200" dirty="0"/>
            <a:t>Agir, comprendre à travers les activités artistiques</a:t>
          </a:r>
        </a:p>
      </dsp:txBody>
      <dsp:txXfrm>
        <a:off x="5021730" y="1542200"/>
        <a:ext cx="912464" cy="912464"/>
      </dsp:txXfrm>
    </dsp:sp>
    <dsp:sp modelId="{FA4382DD-6A0A-46C3-BC1B-17623329FBF0}">
      <dsp:nvSpPr>
        <dsp:cNvPr id="0" name=""/>
        <dsp:cNvSpPr/>
      </dsp:nvSpPr>
      <dsp:spPr>
        <a:xfrm>
          <a:off x="4121654" y="3541762"/>
          <a:ext cx="1290418" cy="1290418"/>
        </a:xfrm>
        <a:prstGeom prst="ellipse">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311150">
            <a:lnSpc>
              <a:spcPct val="90000"/>
            </a:lnSpc>
            <a:spcBef>
              <a:spcPct val="0"/>
            </a:spcBef>
            <a:spcAft>
              <a:spcPct val="35000"/>
            </a:spcAft>
            <a:buNone/>
          </a:pPr>
          <a:r>
            <a:rPr lang="fr-FR" sz="700" kern="1200" dirty="0"/>
            <a:t>Construire les premiers outils pour structurer sa pensée</a:t>
          </a:r>
        </a:p>
      </dsp:txBody>
      <dsp:txXfrm>
        <a:off x="4310631" y="3730739"/>
        <a:ext cx="912464" cy="912464"/>
      </dsp:txXfrm>
    </dsp:sp>
    <dsp:sp modelId="{9AC9B03A-7C42-42FA-8B6E-CE835C26D656}">
      <dsp:nvSpPr>
        <dsp:cNvPr id="0" name=""/>
        <dsp:cNvSpPr/>
      </dsp:nvSpPr>
      <dsp:spPr>
        <a:xfrm>
          <a:off x="1820487" y="3541762"/>
          <a:ext cx="1290418" cy="1290418"/>
        </a:xfrm>
        <a:prstGeom prst="ellipse">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311150">
            <a:lnSpc>
              <a:spcPct val="90000"/>
            </a:lnSpc>
            <a:spcBef>
              <a:spcPct val="0"/>
            </a:spcBef>
            <a:spcAft>
              <a:spcPct val="35000"/>
            </a:spcAft>
            <a:buNone/>
          </a:pPr>
          <a:r>
            <a:rPr lang="fr-FR" sz="700" kern="1200" dirty="0"/>
            <a:t>Explorer le monde</a:t>
          </a:r>
        </a:p>
      </dsp:txBody>
      <dsp:txXfrm>
        <a:off x="2009464" y="3730739"/>
        <a:ext cx="912464" cy="912464"/>
      </dsp:txXfrm>
    </dsp:sp>
    <dsp:sp modelId="{BCD989FB-06E2-4742-97D9-07837FEC5ACB}">
      <dsp:nvSpPr>
        <dsp:cNvPr id="0" name=""/>
        <dsp:cNvSpPr/>
      </dsp:nvSpPr>
      <dsp:spPr>
        <a:xfrm>
          <a:off x="1109388" y="1353223"/>
          <a:ext cx="1290418" cy="1290418"/>
        </a:xfrm>
        <a:prstGeom prst="ellipse">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311150">
            <a:lnSpc>
              <a:spcPct val="90000"/>
            </a:lnSpc>
            <a:spcBef>
              <a:spcPct val="0"/>
            </a:spcBef>
            <a:spcAft>
              <a:spcPct val="35000"/>
            </a:spcAft>
            <a:buNone/>
          </a:pPr>
          <a:r>
            <a:rPr lang="fr-FR" sz="700" b="1" kern="1200" dirty="0"/>
            <a:t>Mobiliser le langage dans toutes ses dimensions</a:t>
          </a:r>
        </a:p>
      </dsp:txBody>
      <dsp:txXfrm>
        <a:off x="1298365" y="1542200"/>
        <a:ext cx="912464" cy="912464"/>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5CF5E6-E45F-4E2C-9DDA-7905E13940C5}" type="datetimeFigureOut">
              <a:rPr lang="fr-FR" smtClean="0"/>
              <a:t>10/09/2020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5AA0E7-3134-4A96-9764-A5AE93AD5F41}" type="slidenum">
              <a:rPr lang="fr-FR" smtClean="0"/>
              <a:t>‹N°›</a:t>
            </a:fld>
            <a:endParaRPr lang="fr-FR"/>
          </a:p>
        </p:txBody>
      </p:sp>
    </p:spTree>
    <p:extLst>
      <p:ext uri="{BB962C8B-B14F-4D97-AF65-F5344CB8AC3E}">
        <p14:creationId xmlns:p14="http://schemas.microsoft.com/office/powerpoint/2010/main" val="1176026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Echanges</a:t>
            </a:r>
            <a:r>
              <a:rPr lang="fr-FR" baseline="0" dirty="0"/>
              <a:t> avec les enseignants autour des différents paramètres à prendre en compte lors de la conception d’un emploi du temps en maternelle.</a:t>
            </a:r>
          </a:p>
          <a:p>
            <a:endParaRPr lang="fr-FR" dirty="0"/>
          </a:p>
        </p:txBody>
      </p:sp>
      <p:sp>
        <p:nvSpPr>
          <p:cNvPr id="4" name="Espace réservé du numéro de diapositive 3"/>
          <p:cNvSpPr>
            <a:spLocks noGrp="1"/>
          </p:cNvSpPr>
          <p:nvPr>
            <p:ph type="sldNum" sz="quarter" idx="10"/>
          </p:nvPr>
        </p:nvSpPr>
        <p:spPr/>
        <p:txBody>
          <a:bodyPr/>
          <a:lstStyle/>
          <a:p>
            <a:fld id="{AC5AA0E7-3134-4A96-9764-A5AE93AD5F41}" type="slidenum">
              <a:rPr lang="fr-FR" smtClean="0"/>
              <a:t>2</a:t>
            </a:fld>
            <a:endParaRPr lang="fr-FR"/>
          </a:p>
        </p:txBody>
      </p:sp>
    </p:spTree>
    <p:extLst>
      <p:ext uri="{BB962C8B-B14F-4D97-AF65-F5344CB8AC3E}">
        <p14:creationId xmlns:p14="http://schemas.microsoft.com/office/powerpoint/2010/main" val="24139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Mobiliser</a:t>
            </a:r>
            <a:r>
              <a:rPr lang="fr-FR" baseline="0" dirty="0"/>
              <a:t> le langage: différencier oral et écrit</a:t>
            </a:r>
          </a:p>
          <a:p>
            <a:r>
              <a:rPr lang="fr-FR" baseline="0" dirty="0"/>
              <a:t>Activité physique: le module ou la séquence d’apprentissage doivent se dérouler sur une période massée (fréquence quotidienne) et sur un nombre de séances significatif</a:t>
            </a:r>
          </a:p>
          <a:p>
            <a:r>
              <a:rPr lang="fr-FR" baseline="0" dirty="0"/>
              <a:t>Activités artistiques: équilibrer dans le temps les deux domaines artistiques ( productions plastiques et visuelles / univers sonores)</a:t>
            </a:r>
          </a:p>
          <a:p>
            <a:r>
              <a:rPr lang="fr-FR" baseline="0" dirty="0"/>
              <a:t>Structurer sa pensée: équilibrer dans le temps le domaine découvrir les nombres et leurs utilisations/ explorer des formes, des grandeurs, des suites organisées</a:t>
            </a:r>
          </a:p>
          <a:p>
            <a:r>
              <a:rPr lang="fr-FR" baseline="0" dirty="0"/>
              <a:t>Explorer le monde: attribuer une plage spécifique à chaque sous-domaine ( culture scientifique, structuration de l’espace, structuration du temps) et faire évoluer l’emploi du temps au cours de l’année</a:t>
            </a:r>
          </a:p>
          <a:p>
            <a:r>
              <a:rPr lang="fr-FR" baseline="0" dirty="0"/>
              <a:t>NB: Il est donc utile de spécifier chaque sous-domaine pour plus de clarté</a:t>
            </a:r>
          </a:p>
          <a:p>
            <a:r>
              <a:rPr lang="fr-FR" baseline="0" dirty="0"/>
              <a:t>Un domaine peut-être moins représenté à une période s’il a davantage été travaillé précédemment ou lors d’un temps fort</a:t>
            </a:r>
            <a:endParaRPr lang="fr-FR" dirty="0"/>
          </a:p>
        </p:txBody>
      </p:sp>
      <p:sp>
        <p:nvSpPr>
          <p:cNvPr id="4" name="Espace réservé du numéro de diapositive 3"/>
          <p:cNvSpPr>
            <a:spLocks noGrp="1"/>
          </p:cNvSpPr>
          <p:nvPr>
            <p:ph type="sldNum" sz="quarter" idx="10"/>
          </p:nvPr>
        </p:nvSpPr>
        <p:spPr/>
        <p:txBody>
          <a:bodyPr/>
          <a:lstStyle/>
          <a:p>
            <a:fld id="{AC5AA0E7-3134-4A96-9764-A5AE93AD5F41}" type="slidenum">
              <a:rPr lang="fr-FR" smtClean="0"/>
              <a:t>4</a:t>
            </a:fld>
            <a:endParaRPr lang="fr-FR"/>
          </a:p>
        </p:txBody>
      </p:sp>
    </p:spTree>
    <p:extLst>
      <p:ext uri="{BB962C8B-B14F-4D97-AF65-F5344CB8AC3E}">
        <p14:creationId xmlns:p14="http://schemas.microsoft.com/office/powerpoint/2010/main" val="29784024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C5AA0E7-3134-4A96-9764-A5AE93AD5F41}" type="slidenum">
              <a:rPr lang="fr-FR" smtClean="0"/>
              <a:t>5</a:t>
            </a:fld>
            <a:endParaRPr lang="fr-FR"/>
          </a:p>
        </p:txBody>
      </p:sp>
    </p:spTree>
    <p:extLst>
      <p:ext uri="{BB962C8B-B14F-4D97-AF65-F5344CB8AC3E}">
        <p14:creationId xmlns:p14="http://schemas.microsoft.com/office/powerpoint/2010/main" val="3112066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1" kern="1200" dirty="0">
                <a:solidFill>
                  <a:schemeClr val="tx1"/>
                </a:solidFill>
                <a:effectLst/>
                <a:latin typeface="+mn-lt"/>
                <a:ea typeface="+mn-ea"/>
                <a:cs typeface="+mn-cs"/>
              </a:rPr>
              <a:t>Avant propos: Selon les classes, il</a:t>
            </a:r>
            <a:r>
              <a:rPr lang="fr-FR" sz="1200" b="1" kern="1200" baseline="0" dirty="0">
                <a:solidFill>
                  <a:schemeClr val="tx1"/>
                </a:solidFill>
                <a:effectLst/>
                <a:latin typeface="+mn-lt"/>
                <a:ea typeface="+mn-ea"/>
                <a:cs typeface="+mn-cs"/>
              </a:rPr>
              <a:t> peut y avoir </a:t>
            </a:r>
            <a:r>
              <a:rPr lang="fr-FR" sz="1200" b="1" kern="1200" dirty="0">
                <a:solidFill>
                  <a:schemeClr val="tx1"/>
                </a:solidFill>
                <a:effectLst/>
                <a:latin typeface="+mn-lt"/>
                <a:ea typeface="+mn-ea"/>
                <a:cs typeface="+mn-cs"/>
              </a:rPr>
              <a:t>des écarts important</a:t>
            </a:r>
            <a:r>
              <a:rPr lang="fr-FR" sz="1200" b="1" kern="1200" baseline="0" dirty="0">
                <a:solidFill>
                  <a:schemeClr val="tx1"/>
                </a:solidFill>
                <a:effectLst/>
                <a:latin typeface="+mn-lt"/>
                <a:ea typeface="+mn-ea"/>
                <a:cs typeface="+mn-cs"/>
              </a:rPr>
              <a:t>s entre les temps éducatifs et les temps d’apprentissages. Il semble indispensable, à fortiori en gs dédoublée d’optimiser les temps dédiés aux apprentissages</a:t>
            </a:r>
            <a:endParaRPr lang="fr-FR" sz="1200" b="1"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1"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1"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200" b="1" kern="1200" dirty="0">
                <a:solidFill>
                  <a:schemeClr val="tx1"/>
                </a:solidFill>
                <a:effectLst/>
                <a:latin typeface="+mn-lt"/>
                <a:ea typeface="+mn-ea"/>
                <a:cs typeface="+mn-cs"/>
              </a:rPr>
              <a:t>La collation : Aucun argument nutritionnel ne justifie la collation matinale </a:t>
            </a:r>
            <a:r>
              <a:rPr lang="fr-FR" sz="1200" kern="1200" dirty="0">
                <a:solidFill>
                  <a:schemeClr val="tx1"/>
                </a:solidFill>
                <a:effectLst/>
                <a:latin typeface="+mn-lt"/>
                <a:ea typeface="+mn-ea"/>
                <a:cs typeface="+mn-cs"/>
              </a:rPr>
              <a:t>de 10h00 </a:t>
            </a:r>
            <a:r>
              <a:rPr lang="fr-FR" sz="1200" b="1" kern="1200" dirty="0">
                <a:solidFill>
                  <a:schemeClr val="tx1"/>
                </a:solidFill>
                <a:effectLst/>
                <a:latin typeface="+mn-lt"/>
                <a:ea typeface="+mn-ea"/>
                <a:cs typeface="+mn-cs"/>
              </a:rPr>
              <a:t>(AFSSA)</a:t>
            </a:r>
            <a:r>
              <a:rPr lang="fr-FR" sz="1200" kern="1200" dirty="0">
                <a:solidFill>
                  <a:schemeClr val="tx1"/>
                </a:solidFill>
                <a:effectLst/>
                <a:latin typeface="+mn-lt"/>
                <a:ea typeface="+mn-ea"/>
                <a:cs typeface="+mn-cs"/>
              </a:rPr>
              <a:t> qui aboutit à un déséquilibre de l’alimentation et à une modification des rythmes alimentaires des enfants. </a:t>
            </a:r>
            <a:r>
              <a:rPr lang="fr-FR" sz="1200" u="sng" kern="1200" dirty="0">
                <a:solidFill>
                  <a:schemeClr val="tx1"/>
                </a:solidFill>
                <a:effectLst/>
                <a:latin typeface="+mn-lt"/>
                <a:ea typeface="+mn-ea"/>
                <a:cs typeface="+mn-cs"/>
              </a:rPr>
              <a:t>Elle est déconseillée à l’école maternelle.</a:t>
            </a:r>
            <a:r>
              <a:rPr lang="fr-FR" sz="1200" kern="1200" dirty="0">
                <a:solidFill>
                  <a:schemeClr val="tx1"/>
                </a:solidFill>
                <a:effectLst/>
                <a:latin typeface="+mn-lt"/>
                <a:ea typeface="+mn-ea"/>
                <a:cs typeface="+mn-cs"/>
              </a:rPr>
              <a:t> Cependant, compte tenu des conditions de vie des enfants et des familles qui peuvent entraîner des contraintes diverses, elle peut être proposée dans des contextes particuliers, et dans tous les cas au minimum 2h00 avant le déjeuner. L’accès libre lors du temps d’accueil peut, dans ce cas, répondre aux besoins des enfants n’ayant pas déjeuné avant l’arrivée à l’école</a:t>
            </a:r>
          </a:p>
          <a:p>
            <a:endParaRPr lang="fr-FR" dirty="0"/>
          </a:p>
          <a:p>
            <a:endParaRPr lang="fr-FR" dirty="0"/>
          </a:p>
        </p:txBody>
      </p:sp>
      <p:sp>
        <p:nvSpPr>
          <p:cNvPr id="4" name="Espace réservé du numéro de diapositive 3"/>
          <p:cNvSpPr>
            <a:spLocks noGrp="1"/>
          </p:cNvSpPr>
          <p:nvPr>
            <p:ph type="sldNum" sz="quarter" idx="10"/>
          </p:nvPr>
        </p:nvSpPr>
        <p:spPr/>
        <p:txBody>
          <a:bodyPr/>
          <a:lstStyle/>
          <a:p>
            <a:fld id="{AC5AA0E7-3134-4A96-9764-A5AE93AD5F41}" type="slidenum">
              <a:rPr lang="fr-FR" smtClean="0"/>
              <a:t>6</a:t>
            </a:fld>
            <a:endParaRPr lang="fr-FR"/>
          </a:p>
        </p:txBody>
      </p:sp>
    </p:spTree>
    <p:extLst>
      <p:ext uri="{BB962C8B-B14F-4D97-AF65-F5344CB8AC3E}">
        <p14:creationId xmlns:p14="http://schemas.microsoft.com/office/powerpoint/2010/main" val="7467186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Compte-tenu</a:t>
            </a:r>
            <a:r>
              <a:rPr lang="fr-FR" baseline="0" dirty="0"/>
              <a:t> de la situation actuelle et des difficultés que rencontrent ou pourraient rencontrer nos élèves suite au confinement, le ministère a publié des documents ressources pour aider les enseignants à organiser les temps d’activités en français et en mathématiques de la gs au lycée. </a:t>
            </a:r>
          </a:p>
          <a:p>
            <a:r>
              <a:rPr lang="fr-FR" baseline="0" dirty="0"/>
              <a:t>Visionner les documents avec le groupe </a:t>
            </a:r>
            <a:endParaRPr lang="fr-FR" dirty="0"/>
          </a:p>
        </p:txBody>
      </p:sp>
      <p:sp>
        <p:nvSpPr>
          <p:cNvPr id="4" name="Espace réservé du numéro de diapositive 3"/>
          <p:cNvSpPr>
            <a:spLocks noGrp="1"/>
          </p:cNvSpPr>
          <p:nvPr>
            <p:ph type="sldNum" sz="quarter" idx="10"/>
          </p:nvPr>
        </p:nvSpPr>
        <p:spPr/>
        <p:txBody>
          <a:bodyPr/>
          <a:lstStyle/>
          <a:p>
            <a:fld id="{AC5AA0E7-3134-4A96-9764-A5AE93AD5F41}" type="slidenum">
              <a:rPr lang="fr-FR" smtClean="0"/>
              <a:t>7</a:t>
            </a:fld>
            <a:endParaRPr lang="fr-FR"/>
          </a:p>
        </p:txBody>
      </p:sp>
    </p:spTree>
    <p:extLst>
      <p:ext uri="{BB962C8B-B14F-4D97-AF65-F5344CB8AC3E}">
        <p14:creationId xmlns:p14="http://schemas.microsoft.com/office/powerpoint/2010/main" val="4010510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Échanges avec les enseignants sur la</a:t>
            </a:r>
            <a:r>
              <a:rPr lang="fr-FR" baseline="0" dirty="0"/>
              <a:t> prise en compte de ce paramètre dans la conception de leur emploi du temps</a:t>
            </a:r>
          </a:p>
          <a:p>
            <a:r>
              <a:rPr lang="fr-FR" dirty="0"/>
              <a:t>Depuis les travaux d’Hubert Montagner (docteur en psychophysiologie,</a:t>
            </a:r>
            <a:r>
              <a:rPr lang="fr-FR" baseline="0" dirty="0"/>
              <a:t> spécialiste du rythme de l’enfant et de l’adolescent) </a:t>
            </a:r>
            <a:r>
              <a:rPr lang="fr-FR" dirty="0"/>
              <a:t>, on sait que les niveaux de vigilance et de performance</a:t>
            </a:r>
            <a:r>
              <a:rPr lang="fr-FR" baseline="0" dirty="0"/>
              <a:t> </a:t>
            </a:r>
            <a:r>
              <a:rPr lang="fr-FR" dirty="0"/>
              <a:t>de l’enfant en milieu scolaire et l’activité intellectuelle de l’élève fluctuent au cours de la</a:t>
            </a:r>
            <a:r>
              <a:rPr lang="fr-FR" baseline="0" dirty="0"/>
              <a:t> </a:t>
            </a:r>
            <a:r>
              <a:rPr lang="fr-FR" dirty="0"/>
              <a:t>journée, mais aussi au cours de la semaine. Lundi et vendredi après-midipeu</a:t>
            </a:r>
            <a:r>
              <a:rPr lang="fr-FR" baseline="0" dirty="0"/>
              <a:t> favorables)</a:t>
            </a:r>
            <a:endParaRPr lang="fr-FR" dirty="0"/>
          </a:p>
          <a:p>
            <a:r>
              <a:rPr lang="fr-FR" b="1" dirty="0"/>
              <a:t>Pour tous les élèves, des temps d’enseignement</a:t>
            </a:r>
            <a:r>
              <a:rPr lang="fr-FR" b="1" baseline="0" dirty="0"/>
              <a:t> </a:t>
            </a:r>
            <a:r>
              <a:rPr lang="fr-FR" b="1" dirty="0"/>
              <a:t>mieux répartis dans la semaine permettent de mieux apprendre et favorisent la réussite.</a:t>
            </a:r>
          </a:p>
          <a:p>
            <a:endParaRPr lang="fr-FR" dirty="0"/>
          </a:p>
          <a:p>
            <a:r>
              <a:rPr lang="fr-FR" dirty="0"/>
              <a:t>Dans la journée</a:t>
            </a:r>
          </a:p>
          <a:p>
            <a:r>
              <a:rPr lang="fr-FR" dirty="0"/>
              <a:t>• Des temps faibles</a:t>
            </a:r>
          </a:p>
          <a:p>
            <a:r>
              <a:rPr lang="fr-FR" dirty="0"/>
              <a:t>La première heure de la journée et de la mi-journée ainsi</a:t>
            </a:r>
          </a:p>
          <a:p>
            <a:r>
              <a:rPr lang="fr-FR" dirty="0"/>
              <a:t>que le temps de pause méridienne se prêtent moins</a:t>
            </a:r>
          </a:p>
          <a:p>
            <a:r>
              <a:rPr lang="fr-FR" dirty="0"/>
              <a:t>à des activités nécessitant une forte concentration</a:t>
            </a:r>
          </a:p>
          <a:p>
            <a:r>
              <a:rPr lang="fr-FR" dirty="0"/>
              <a:t>intellectuelle.</a:t>
            </a:r>
          </a:p>
          <a:p>
            <a:r>
              <a:rPr lang="fr-FR" dirty="0"/>
              <a:t>• Des temps forts</a:t>
            </a:r>
          </a:p>
          <a:p>
            <a:r>
              <a:rPr lang="fr-FR" dirty="0"/>
              <a:t>Après 9h/9h30 et après 15h : augmentation de la</a:t>
            </a:r>
            <a:r>
              <a:rPr lang="fr-FR" baseline="0" dirty="0"/>
              <a:t> </a:t>
            </a:r>
            <a:r>
              <a:rPr lang="fr-FR" dirty="0"/>
              <a:t>vigilance et des capacités d’attention des élèves.</a:t>
            </a:r>
          </a:p>
          <a:p>
            <a:pPr algn="just"/>
            <a:endParaRPr lang="fr-FR" dirty="0"/>
          </a:p>
          <a:p>
            <a:pPr algn="just"/>
            <a:r>
              <a:rPr lang="fr-FR" dirty="0"/>
              <a:t>• Une durée de concentration variable des enfants,</a:t>
            </a:r>
            <a:r>
              <a:rPr lang="fr-FR" baseline="0" dirty="0"/>
              <a:t> </a:t>
            </a:r>
            <a:r>
              <a:rPr lang="fr-FR" dirty="0"/>
              <a:t>selon leur âge et le type d’activité réalisée.</a:t>
            </a:r>
          </a:p>
          <a:p>
            <a:pPr algn="just"/>
            <a:endParaRPr lang="fr-FR" dirty="0"/>
          </a:p>
          <a:p>
            <a:pPr algn="just"/>
            <a:r>
              <a:rPr lang="fr-FR" dirty="0"/>
              <a:t>Les premières activités de la matinée, après l’accueil</a:t>
            </a:r>
            <a:r>
              <a:rPr lang="fr-FR" baseline="0" dirty="0"/>
              <a:t> </a:t>
            </a:r>
            <a:r>
              <a:rPr lang="fr-FR" dirty="0"/>
              <a:t>sont adaptées pour mobiliser le plus efficacement</a:t>
            </a:r>
          </a:p>
          <a:p>
            <a:pPr algn="just"/>
            <a:r>
              <a:rPr lang="fr-FR" dirty="0"/>
              <a:t>possible les capacités intellectuelles des enfants.</a:t>
            </a:r>
          </a:p>
          <a:p>
            <a:pPr algn="just"/>
            <a:r>
              <a:rPr lang="fr-FR" dirty="0"/>
              <a:t>Les apprentissages exigeants sollicitant attention</a:t>
            </a:r>
            <a:r>
              <a:rPr lang="fr-FR" baseline="0" dirty="0"/>
              <a:t> </a:t>
            </a:r>
            <a:r>
              <a:rPr lang="fr-FR" dirty="0"/>
              <a:t>et concentration sont proposés sur les temps de plus</a:t>
            </a:r>
          </a:p>
          <a:p>
            <a:pPr algn="just"/>
            <a:r>
              <a:rPr lang="fr-FR" dirty="0"/>
              <a:t>grande vigilance.</a:t>
            </a:r>
            <a:r>
              <a:rPr lang="fr-FR" baseline="0" dirty="0"/>
              <a:t> </a:t>
            </a:r>
          </a:p>
          <a:p>
            <a:pPr algn="just"/>
            <a:endParaRPr lang="fr-FR" dirty="0"/>
          </a:p>
          <a:p>
            <a:pPr algn="just"/>
            <a:r>
              <a:rPr lang="fr-FR" dirty="0"/>
              <a:t>Plus les enfants sont jeunes, plus il est important de varier les phases au cours d’une même</a:t>
            </a:r>
          </a:p>
          <a:p>
            <a:pPr algn="just"/>
            <a:r>
              <a:rPr lang="fr-FR" dirty="0"/>
              <a:t>séance et d’alterner les modalités de travail (collectif/</a:t>
            </a:r>
          </a:p>
          <a:p>
            <a:pPr algn="just"/>
            <a:r>
              <a:rPr lang="fr-FR" dirty="0"/>
              <a:t>individuel, oral/écrit, découverte/entraînement…)</a:t>
            </a:r>
          </a:p>
          <a:p>
            <a:pPr algn="just"/>
            <a:endParaRPr lang="fr-FR" dirty="0"/>
          </a:p>
          <a:p>
            <a:pPr algn="just"/>
            <a:r>
              <a:rPr lang="fr-FR" dirty="0"/>
              <a:t>(informations extraites du</a:t>
            </a:r>
            <a:r>
              <a:rPr lang="fr-FR" baseline="0" dirty="0"/>
              <a:t> document eduscol « les nouveaux rythmes scolaires à l ’école maternelle mis à jour à la rentrée 2015 »)</a:t>
            </a:r>
            <a:endParaRPr lang="fr-FR" dirty="0"/>
          </a:p>
        </p:txBody>
      </p:sp>
      <p:sp>
        <p:nvSpPr>
          <p:cNvPr id="4" name="Espace réservé du numéro de diapositive 3"/>
          <p:cNvSpPr>
            <a:spLocks noGrp="1"/>
          </p:cNvSpPr>
          <p:nvPr>
            <p:ph type="sldNum" sz="quarter" idx="10"/>
          </p:nvPr>
        </p:nvSpPr>
        <p:spPr/>
        <p:txBody>
          <a:bodyPr/>
          <a:lstStyle/>
          <a:p>
            <a:fld id="{AC5AA0E7-3134-4A96-9764-A5AE93AD5F41}" type="slidenum">
              <a:rPr lang="fr-FR" smtClean="0"/>
              <a:t>8</a:t>
            </a:fld>
            <a:endParaRPr lang="fr-FR"/>
          </a:p>
        </p:txBody>
      </p:sp>
    </p:spTree>
    <p:extLst>
      <p:ext uri="{BB962C8B-B14F-4D97-AF65-F5344CB8AC3E}">
        <p14:creationId xmlns:p14="http://schemas.microsoft.com/office/powerpoint/2010/main" val="36529213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fr-FR"/>
              <a:t>Modifiez le style du titre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9/10/2020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fr-FR"/>
              <a:t>Modifier les styles du texte du masque</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fr-FR"/>
              <a:t>Modifiez le style du titre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fr-FR"/>
              <a:t>Modifier les styles du texte du masque</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8" name="Title 1"/>
          <p:cNvSpPr>
            <a:spLocks noGrp="1"/>
          </p:cNvSpPr>
          <p:nvPr>
            <p:ph type="title"/>
          </p:nvPr>
        </p:nvSpPr>
        <p:spPr>
          <a:xfrm>
            <a:off x="685801" y="609600"/>
            <a:ext cx="10131425" cy="1456267"/>
          </a:xfrm>
        </p:spPr>
        <p:txBody>
          <a:bodyPr/>
          <a:lstStyle/>
          <a:p>
            <a:r>
              <a:rPr lang="fr-FR"/>
              <a:t>Modifiez le style du titre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ct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fr-FR"/>
              <a:t>Modifiez le style du titre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fr-FR"/>
              <a:t>Modifiez le style du titre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9/10/2020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9/10/2020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jp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7"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2020-2021_Priorites-Periode1_GS-Math_1311266.pdf" TargetMode="External"/><Relationship Id="rId5" Type="http://schemas.openxmlformats.org/officeDocument/2006/relationships/image" Target="../media/image5.png"/><Relationship Id="rId4" Type="http://schemas.openxmlformats.org/officeDocument/2006/relationships/hyperlink" Target="2020-2021_Priorites-Periode1_GS-Francais_1311264.pdf"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962399" y="2186337"/>
            <a:ext cx="7197726" cy="2421464"/>
          </a:xfrm>
        </p:spPr>
        <p:txBody>
          <a:bodyPr>
            <a:noAutofit/>
          </a:bodyPr>
          <a:lstStyle/>
          <a:p>
            <a:pPr algn="ctr"/>
            <a:r>
              <a:rPr lang="fr-FR" sz="5400" b="1" dirty="0"/>
              <a:t>L’AMENAGEMENT DU TEMPS à l’ECOLE MATERNELLE </a:t>
            </a:r>
          </a:p>
        </p:txBody>
      </p:sp>
      <p:sp>
        <p:nvSpPr>
          <p:cNvPr id="3" name="Sous-titre 2"/>
          <p:cNvSpPr>
            <a:spLocks noGrp="1"/>
          </p:cNvSpPr>
          <p:nvPr>
            <p:ph type="subTitle" idx="1"/>
          </p:nvPr>
        </p:nvSpPr>
        <p:spPr/>
        <p:txBody>
          <a:bodyPr/>
          <a:lstStyle/>
          <a:p>
            <a:pPr algn="ctr"/>
            <a:endParaRPr lang="fr-FR" i="1" dirty="0"/>
          </a:p>
          <a:p>
            <a:pPr algn="ctr"/>
            <a:r>
              <a:rPr lang="fr-FR" i="1" dirty="0"/>
              <a:t>Des éléments à prendre en compte pour permettre à nos eleves de mieux reussir  </a:t>
            </a: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1074" y="209005"/>
            <a:ext cx="6283234" cy="1580605"/>
          </a:xfrm>
          <a:prstGeom prst="rect">
            <a:avLst/>
          </a:prstGeom>
        </p:spPr>
      </p:pic>
    </p:spTree>
    <p:extLst>
      <p:ext uri="{BB962C8B-B14F-4D97-AF65-F5344CB8AC3E}">
        <p14:creationId xmlns:p14="http://schemas.microsoft.com/office/powerpoint/2010/main" val="3995491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fr-FR" b="1" dirty="0">
                <a:latin typeface="Arial" panose="020B0604020202020204" pitchFamily="34" charset="0"/>
                <a:cs typeface="Arial" panose="020B0604020202020204" pitchFamily="34" charset="0"/>
              </a:rPr>
              <a:t>PReambule</a:t>
            </a:r>
          </a:p>
        </p:txBody>
      </p:sp>
      <p:sp>
        <p:nvSpPr>
          <p:cNvPr id="3" name="Espace réservé du contenu 2"/>
          <p:cNvSpPr>
            <a:spLocks noGrp="1"/>
          </p:cNvSpPr>
          <p:nvPr>
            <p:ph idx="1"/>
          </p:nvPr>
        </p:nvSpPr>
        <p:spPr/>
        <p:txBody>
          <a:bodyPr>
            <a:normAutofit/>
          </a:bodyPr>
          <a:lstStyle/>
          <a:p>
            <a:pPr algn="just"/>
            <a:r>
              <a:rPr lang="fr-FR" sz="2400" b="1" i="1" dirty="0"/>
              <a:t>« Chaque enseignant détermine une organisation pédagogique du temps adaptée à leur âge et veille à l’alternance de moments plus ou moins exigeants au plan de l’implication corporelle et cognitive »</a:t>
            </a:r>
          </a:p>
          <a:p>
            <a:pPr marL="0" indent="0" algn="just">
              <a:buNone/>
            </a:pPr>
            <a:r>
              <a:rPr lang="fr-FR" sz="2400" dirty="0"/>
              <a:t>							    				  </a:t>
            </a:r>
            <a:r>
              <a:rPr lang="fr-FR" dirty="0"/>
              <a:t>Programme du cycle 1 en vigueur à la rentrée 2020</a:t>
            </a:r>
          </a:p>
        </p:txBody>
      </p:sp>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1" y="609600"/>
            <a:ext cx="3525981" cy="1303616"/>
          </a:xfrm>
          <a:prstGeom prst="rect">
            <a:avLst/>
          </a:prstGeom>
        </p:spPr>
      </p:pic>
    </p:spTree>
    <p:extLst>
      <p:ext uri="{BB962C8B-B14F-4D97-AF65-F5344CB8AC3E}">
        <p14:creationId xmlns:p14="http://schemas.microsoft.com/office/powerpoint/2010/main" val="610120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7687" y="533274"/>
            <a:ext cx="10131425" cy="1456267"/>
          </a:xfrm>
        </p:spPr>
        <p:txBody>
          <a:bodyPr>
            <a:normAutofit fontScale="90000"/>
          </a:bodyPr>
          <a:lstStyle/>
          <a:p>
            <a:r>
              <a:rPr lang="fr-FR" dirty="0"/>
              <a:t>									            </a:t>
            </a:r>
            <a:r>
              <a:rPr lang="fr-FR" b="1" dirty="0">
                <a:latin typeface="Arial" panose="020B0604020202020204" pitchFamily="34" charset="0"/>
                <a:cs typeface="Arial" panose="020B0604020202020204" pitchFamily="34" charset="0"/>
              </a:rPr>
              <a:t>TROIS PARAMETRES a      											  prendre en compte </a:t>
            </a: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2" y="609600"/>
            <a:ext cx="3498271" cy="1260764"/>
          </a:xfrm>
          <a:prstGeom prst="rect">
            <a:avLst/>
          </a:prstGeom>
        </p:spPr>
      </p:pic>
      <p:sp>
        <p:nvSpPr>
          <p:cNvPr id="8" name="Rectangle à coins arrondis 7"/>
          <p:cNvSpPr/>
          <p:nvPr/>
        </p:nvSpPr>
        <p:spPr>
          <a:xfrm>
            <a:off x="1463040" y="3265714"/>
            <a:ext cx="2534194" cy="1201783"/>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9" name="ZoneTexte 8"/>
          <p:cNvSpPr txBox="1"/>
          <p:nvPr/>
        </p:nvSpPr>
        <p:spPr>
          <a:xfrm>
            <a:off x="1698172" y="3681939"/>
            <a:ext cx="2299062" cy="369332"/>
          </a:xfrm>
          <a:prstGeom prst="rect">
            <a:avLst/>
          </a:prstGeom>
          <a:noFill/>
        </p:spPr>
        <p:txBody>
          <a:bodyPr wrap="square" rtlCol="0">
            <a:spAutoFit/>
          </a:bodyPr>
          <a:lstStyle/>
          <a:p>
            <a:r>
              <a:rPr lang="fr-FR" b="1" dirty="0">
                <a:solidFill>
                  <a:schemeClr val="bg1"/>
                </a:solidFill>
              </a:rPr>
              <a:t>Cadre institutionnel</a:t>
            </a:r>
          </a:p>
        </p:txBody>
      </p:sp>
      <p:sp>
        <p:nvSpPr>
          <p:cNvPr id="11" name="Espace réservé du contenu 10"/>
          <p:cNvSpPr>
            <a:spLocks noGrp="1"/>
          </p:cNvSpPr>
          <p:nvPr>
            <p:ph idx="1"/>
          </p:nvPr>
        </p:nvSpPr>
        <p:spPr>
          <a:xfrm>
            <a:off x="4607231" y="3265713"/>
            <a:ext cx="2834640" cy="1201783"/>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r>
              <a:rPr lang="fr-FR" b="1" dirty="0"/>
              <a:t>Cadre pédagogique</a:t>
            </a:r>
          </a:p>
        </p:txBody>
      </p:sp>
      <p:sp>
        <p:nvSpPr>
          <p:cNvPr id="12" name="Espace réservé du contenu 10"/>
          <p:cNvSpPr txBox="1">
            <a:spLocks/>
          </p:cNvSpPr>
          <p:nvPr/>
        </p:nvSpPr>
        <p:spPr>
          <a:xfrm>
            <a:off x="7846424" y="3265713"/>
            <a:ext cx="2834640" cy="1201783"/>
          </a:xfrm>
          <a:prstGeom prst="roundRect">
            <a:avLst/>
          </a:prstGeom>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dk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dk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dk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dk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dk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dk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dk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dk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dk1"/>
                </a:solidFill>
                <a:effectLst/>
                <a:latin typeface="+mn-lt"/>
                <a:ea typeface="+mn-ea"/>
                <a:cs typeface="+mn-cs"/>
              </a:defRPr>
            </a:lvl9pPr>
          </a:lstStyle>
          <a:p>
            <a:r>
              <a:rPr lang="fr-FR" b="1" dirty="0"/>
              <a:t>Cadre scientifique</a:t>
            </a:r>
          </a:p>
        </p:txBody>
      </p:sp>
    </p:spTree>
    <p:extLst>
      <p:ext uri="{BB962C8B-B14F-4D97-AF65-F5344CB8AC3E}">
        <p14:creationId xmlns:p14="http://schemas.microsoft.com/office/powerpoint/2010/main" val="4022247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20374" y="511848"/>
            <a:ext cx="10131425" cy="1456267"/>
          </a:xfrm>
        </p:spPr>
        <p:txBody>
          <a:bodyPr/>
          <a:lstStyle/>
          <a:p>
            <a:r>
              <a:rPr lang="fr-FR" dirty="0"/>
              <a:t>								 </a:t>
            </a:r>
            <a:r>
              <a:rPr lang="fr-FR" sz="3200" b="1" dirty="0">
                <a:latin typeface="Arial" panose="020B0604020202020204" pitchFamily="34" charset="0"/>
                <a:cs typeface="Arial" panose="020B0604020202020204" pitchFamily="34" charset="0"/>
              </a:rPr>
              <a:t>Le cadre institutionnel</a:t>
            </a:r>
            <a:endParaRPr lang="fr-FR" sz="3200" b="1" dirty="0"/>
          </a:p>
        </p:txBody>
      </p:sp>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2" y="609600"/>
            <a:ext cx="3498271" cy="1260764"/>
          </a:xfrm>
          <a:prstGeom prst="rect">
            <a:avLst/>
          </a:prstGeom>
        </p:spPr>
      </p:pic>
      <p:sp>
        <p:nvSpPr>
          <p:cNvPr id="7" name="ZoneTexte 6"/>
          <p:cNvSpPr txBox="1"/>
          <p:nvPr/>
        </p:nvSpPr>
        <p:spPr>
          <a:xfrm>
            <a:off x="685801" y="2341418"/>
            <a:ext cx="4913141" cy="4031873"/>
          </a:xfrm>
          <a:prstGeom prst="rect">
            <a:avLst/>
          </a:prstGeom>
          <a:noFill/>
        </p:spPr>
        <p:txBody>
          <a:bodyPr wrap="square" rtlCol="0">
            <a:spAutoFit/>
          </a:bodyPr>
          <a:lstStyle/>
          <a:p>
            <a:pPr lvl="2" algn="just"/>
            <a:endParaRPr lang="fr-FR" sz="2000" b="1" i="1" dirty="0"/>
          </a:p>
          <a:p>
            <a:pPr lvl="2" algn="just"/>
            <a:r>
              <a:rPr lang="fr-FR" sz="2400" b="1" i="1" dirty="0"/>
              <a:t>«  Chacun des domaines est essentiel au développement de l’enfant et doit trouver sa place dans l’organisation du temps quotidien »</a:t>
            </a:r>
          </a:p>
          <a:p>
            <a:pPr lvl="2" algn="just"/>
            <a:r>
              <a:rPr lang="fr-FR" sz="2400" b="1" i="1" dirty="0"/>
              <a:t>		     </a:t>
            </a:r>
            <a:r>
              <a:rPr lang="fr-FR" sz="1400" b="1" i="1" dirty="0"/>
              <a:t>Extrait des programmes du cycle 1 </a:t>
            </a:r>
          </a:p>
          <a:p>
            <a:pPr lvl="2" algn="just"/>
            <a:endParaRPr lang="fr-FR" sz="2400" b="1" i="1" dirty="0"/>
          </a:p>
          <a:p>
            <a:pPr lvl="2" algn="just"/>
            <a:endParaRPr lang="fr-FR" sz="2000" b="1" i="1" dirty="0"/>
          </a:p>
          <a:p>
            <a:pPr lvl="2" algn="ctr"/>
            <a:endParaRPr lang="fr-FR" sz="2000" b="1" i="1" dirty="0"/>
          </a:p>
          <a:p>
            <a:pPr lvl="2" algn="ctr"/>
            <a:r>
              <a:rPr lang="fr-FR" sz="2800" b="1" i="1" dirty="0"/>
              <a:t>	</a:t>
            </a:r>
          </a:p>
        </p:txBody>
      </p:sp>
      <p:graphicFrame>
        <p:nvGraphicFramePr>
          <p:cNvPr id="9" name="Diagramme 8"/>
          <p:cNvGraphicFramePr/>
          <p:nvPr>
            <p:extLst>
              <p:ext uri="{D42A27DB-BD31-4B8C-83A1-F6EECF244321}">
                <p14:modId xmlns:p14="http://schemas.microsoft.com/office/powerpoint/2010/main" val="3786801179"/>
              </p:ext>
            </p:extLst>
          </p:nvPr>
        </p:nvGraphicFramePr>
        <p:xfrm>
          <a:off x="5275385" y="1702191"/>
          <a:ext cx="7232561" cy="48665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202380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						</a:t>
            </a:r>
          </a:p>
        </p:txBody>
      </p:sp>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2" y="609600"/>
            <a:ext cx="3498271" cy="1260764"/>
          </a:xfrm>
          <a:prstGeom prst="rect">
            <a:avLst/>
          </a:prstGeom>
        </p:spPr>
      </p:pic>
      <p:sp>
        <p:nvSpPr>
          <p:cNvPr id="6" name="Titre 1"/>
          <p:cNvSpPr txBox="1">
            <a:spLocks/>
          </p:cNvSpPr>
          <p:nvPr/>
        </p:nvSpPr>
        <p:spPr>
          <a:xfrm>
            <a:off x="1007013" y="533400"/>
            <a:ext cx="10131425" cy="1456267"/>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dirty="0"/>
              <a:t>								</a:t>
            </a:r>
            <a:endParaRPr lang="fr-FR" sz="3200" b="1" dirty="0">
              <a:latin typeface="Arial" panose="020B0604020202020204" pitchFamily="34" charset="0"/>
              <a:cs typeface="Arial" panose="020B0604020202020204" pitchFamily="34" charset="0"/>
            </a:endParaRPr>
          </a:p>
          <a:p>
            <a:endParaRPr lang="fr-FR" sz="3200" b="1" dirty="0"/>
          </a:p>
        </p:txBody>
      </p:sp>
      <p:sp>
        <p:nvSpPr>
          <p:cNvPr id="19" name="ZoneTexte 18"/>
          <p:cNvSpPr txBox="1"/>
          <p:nvPr/>
        </p:nvSpPr>
        <p:spPr>
          <a:xfrm>
            <a:off x="1205345" y="2299855"/>
            <a:ext cx="9725891" cy="3447098"/>
          </a:xfrm>
          <a:prstGeom prst="rect">
            <a:avLst/>
          </a:prstGeom>
          <a:noFill/>
        </p:spPr>
        <p:txBody>
          <a:bodyPr wrap="square" rtlCol="0">
            <a:spAutoFit/>
          </a:bodyPr>
          <a:lstStyle/>
          <a:p>
            <a:r>
              <a:rPr lang="fr-FR" sz="3200" b="1" dirty="0"/>
              <a:t>L’emploi du temps est plus lisible si:</a:t>
            </a:r>
          </a:p>
          <a:p>
            <a:endParaRPr lang="fr-FR" dirty="0"/>
          </a:p>
          <a:p>
            <a:pPr marL="285750" indent="-285750">
              <a:lnSpc>
                <a:spcPct val="150000"/>
              </a:lnSpc>
              <a:buFont typeface="Wingdings" panose="05000000000000000000" pitchFamily="2" charset="2"/>
              <a:buChar char="Ø"/>
            </a:pPr>
            <a:r>
              <a:rPr lang="fr-FR" sz="2800" dirty="0"/>
              <a:t>il est pensé en domaines (et sous domaines) d’apprentissage</a:t>
            </a:r>
          </a:p>
          <a:p>
            <a:pPr marL="285750" indent="-285750">
              <a:lnSpc>
                <a:spcPct val="150000"/>
              </a:lnSpc>
              <a:buFont typeface="Wingdings" panose="05000000000000000000" pitchFamily="2" charset="2"/>
              <a:buChar char="Ø"/>
            </a:pPr>
            <a:r>
              <a:rPr lang="fr-FR" sz="2800" dirty="0"/>
              <a:t>chaque domaine est représenté par une couleur différente </a:t>
            </a:r>
          </a:p>
          <a:p>
            <a:pPr marL="285750" indent="-285750">
              <a:lnSpc>
                <a:spcPct val="150000"/>
              </a:lnSpc>
              <a:buFont typeface="Wingdings" panose="05000000000000000000" pitchFamily="2" charset="2"/>
              <a:buChar char="Ø"/>
            </a:pPr>
            <a:r>
              <a:rPr lang="fr-FR" sz="2800" dirty="0"/>
              <a:t>les formes de travail ou d’organisation matérielle ne sont pas mentionnées (sauf décloisonnement ou lieux spécifiques)</a:t>
            </a:r>
          </a:p>
        </p:txBody>
      </p:sp>
    </p:spTree>
    <p:extLst>
      <p:ext uri="{BB962C8B-B14F-4D97-AF65-F5344CB8AC3E}">
        <p14:creationId xmlns:p14="http://schemas.microsoft.com/office/powerpoint/2010/main" val="3746361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                                   </a:t>
            </a:r>
            <a:r>
              <a:rPr lang="fr-FR" sz="3200" b="1" dirty="0">
                <a:latin typeface="Arial" panose="020B0604020202020204" pitchFamily="34" charset="0"/>
                <a:cs typeface="Arial" panose="020B0604020202020204" pitchFamily="34" charset="0"/>
              </a:rPr>
              <a:t>LE CADRE PEDAGOGIQUE</a:t>
            </a:r>
            <a:r>
              <a:rPr lang="fr-FR" b="1" dirty="0"/>
              <a:t>                 </a:t>
            </a:r>
          </a:p>
        </p:txBody>
      </p:sp>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2" y="609600"/>
            <a:ext cx="3498271" cy="1260764"/>
          </a:xfrm>
          <a:prstGeom prst="rect">
            <a:avLst/>
          </a:prstGeom>
        </p:spPr>
      </p:pic>
      <p:sp>
        <p:nvSpPr>
          <p:cNvPr id="5" name="ZoneTexte 4"/>
          <p:cNvSpPr txBox="1"/>
          <p:nvPr/>
        </p:nvSpPr>
        <p:spPr>
          <a:xfrm>
            <a:off x="685800" y="5422616"/>
            <a:ext cx="9074728" cy="1292662"/>
          </a:xfrm>
          <a:prstGeom prst="rect">
            <a:avLst/>
          </a:prstGeom>
          <a:noFill/>
        </p:spPr>
        <p:txBody>
          <a:bodyPr wrap="square" rtlCol="0">
            <a:spAutoFit/>
          </a:bodyPr>
          <a:lstStyle/>
          <a:p>
            <a:pPr marL="285750" indent="-285750">
              <a:buFont typeface="Wingdings" panose="05000000000000000000" pitchFamily="2" charset="2"/>
              <a:buChar char="q"/>
            </a:pPr>
            <a:r>
              <a:rPr lang="fr-FR" sz="2400" b="1" dirty="0"/>
              <a:t> Quel rythme sur la journée?</a:t>
            </a:r>
          </a:p>
          <a:p>
            <a:r>
              <a:rPr lang="fr-FR" dirty="0"/>
              <a:t>      - plages de 30 minutes environ</a:t>
            </a:r>
          </a:p>
          <a:p>
            <a:r>
              <a:rPr lang="fr-FR" dirty="0"/>
              <a:t>      - séances courtes mais plus nombreuses</a:t>
            </a:r>
          </a:p>
          <a:p>
            <a:r>
              <a:rPr lang="fr-FR" dirty="0"/>
              <a:t>      - une place laissée au jeu </a:t>
            </a:r>
          </a:p>
        </p:txBody>
      </p:sp>
      <p:sp>
        <p:nvSpPr>
          <p:cNvPr id="8" name="ZoneTexte 7"/>
          <p:cNvSpPr txBox="1"/>
          <p:nvPr/>
        </p:nvSpPr>
        <p:spPr>
          <a:xfrm>
            <a:off x="685801" y="1870364"/>
            <a:ext cx="10875818" cy="4739759"/>
          </a:xfrm>
          <a:prstGeom prst="rect">
            <a:avLst/>
          </a:prstGeom>
          <a:noFill/>
        </p:spPr>
        <p:txBody>
          <a:bodyPr wrap="square" rtlCol="0">
            <a:spAutoFit/>
          </a:bodyPr>
          <a:lstStyle/>
          <a:p>
            <a:pPr marL="285750" indent="-285750">
              <a:buFont typeface="Wingdings" panose="05000000000000000000" pitchFamily="2" charset="2"/>
              <a:buChar char="q"/>
            </a:pPr>
            <a:r>
              <a:rPr lang="fr-FR" sz="2400" b="1" dirty="0"/>
              <a:t> Quelle proportion réserver aux temps éducatifs et aux temps d’apprentissages?</a:t>
            </a:r>
          </a:p>
          <a:p>
            <a:r>
              <a:rPr lang="fr-FR" sz="2400" b="1" dirty="0"/>
              <a:t> </a:t>
            </a:r>
            <a:r>
              <a:rPr lang="fr-FR" i="1" u="sng" dirty="0"/>
              <a:t>Les récréations</a:t>
            </a:r>
          </a:p>
          <a:p>
            <a:r>
              <a:rPr lang="fr-FR" dirty="0"/>
              <a:t>      - 90 minutes maximum d’activité sans récréation</a:t>
            </a:r>
          </a:p>
          <a:p>
            <a:r>
              <a:rPr lang="fr-FR" dirty="0"/>
              <a:t>      - 30 minutes (habillage et déshabillage compris)</a:t>
            </a:r>
          </a:p>
          <a:p>
            <a:endParaRPr lang="fr-FR" sz="1000" dirty="0"/>
          </a:p>
          <a:p>
            <a:r>
              <a:rPr lang="fr-FR" i="1" u="sng" dirty="0"/>
              <a:t>L’accueil</a:t>
            </a:r>
          </a:p>
          <a:p>
            <a:r>
              <a:rPr lang="fr-FR" dirty="0"/>
              <a:t>      - prévoir de réels temps d’apprentissages</a:t>
            </a:r>
          </a:p>
          <a:p>
            <a:r>
              <a:rPr lang="fr-FR" dirty="0"/>
              <a:t>      - proposer des pôles d’activités dès l’entrée en classe</a:t>
            </a:r>
          </a:p>
          <a:p>
            <a:r>
              <a:rPr lang="fr-FR" dirty="0"/>
              <a:t>      - temps privilégié de relation duelle ( observation, évaluation, oral…)</a:t>
            </a:r>
          </a:p>
          <a:p>
            <a:endParaRPr lang="fr-FR" sz="1000" dirty="0"/>
          </a:p>
          <a:p>
            <a:r>
              <a:rPr lang="fr-FR" i="1" u="sng" dirty="0"/>
              <a:t>La collation</a:t>
            </a:r>
          </a:p>
          <a:p>
            <a:r>
              <a:rPr lang="fr-FR" i="1" dirty="0"/>
              <a:t>      </a:t>
            </a:r>
            <a:r>
              <a:rPr lang="fr-FR" dirty="0"/>
              <a:t>- ne figure pas à l’emploi du temps</a:t>
            </a:r>
          </a:p>
          <a:p>
            <a:endParaRPr lang="fr-FR" dirty="0"/>
          </a:p>
          <a:p>
            <a:endParaRPr lang="fr-FR" dirty="0"/>
          </a:p>
          <a:p>
            <a:r>
              <a:rPr lang="fr-FR" dirty="0"/>
              <a:t>   </a:t>
            </a:r>
          </a:p>
          <a:p>
            <a:pPr marL="285750" indent="-285750">
              <a:buFont typeface="Wingdings" panose="05000000000000000000" pitchFamily="2" charset="2"/>
              <a:buChar char="q"/>
            </a:pPr>
            <a:endParaRPr lang="fr-FR" dirty="0"/>
          </a:p>
          <a:p>
            <a:endParaRPr lang="fr-FR" dirty="0"/>
          </a:p>
        </p:txBody>
      </p:sp>
      <p:sp>
        <p:nvSpPr>
          <p:cNvPr id="9" name="Rectangle à coins arrondis 8"/>
          <p:cNvSpPr/>
          <p:nvPr/>
        </p:nvSpPr>
        <p:spPr>
          <a:xfrm>
            <a:off x="7837920" y="2965620"/>
            <a:ext cx="3723699" cy="1414897"/>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b="1" dirty="0"/>
              <a:t>Les temps sociaux, comme le passage aux toilettes, ne doivent pas y figurer: ils sont pris sur le temps des récréations</a:t>
            </a:r>
          </a:p>
        </p:txBody>
      </p:sp>
    </p:spTree>
    <p:extLst>
      <p:ext uri="{BB962C8B-B14F-4D97-AF65-F5344CB8AC3E}">
        <p14:creationId xmlns:p14="http://schemas.microsoft.com/office/powerpoint/2010/main" val="776709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2" y="609600"/>
            <a:ext cx="3498271" cy="1260764"/>
          </a:xfrm>
          <a:prstGeom prst="rect">
            <a:avLst/>
          </a:prstGeom>
        </p:spPr>
      </p:pic>
      <p:sp>
        <p:nvSpPr>
          <p:cNvPr id="5" name="Titre 1"/>
          <p:cNvSpPr>
            <a:spLocks noGrp="1"/>
          </p:cNvSpPr>
          <p:nvPr>
            <p:ph type="title"/>
          </p:nvPr>
        </p:nvSpPr>
        <p:spPr/>
        <p:txBody>
          <a:bodyPr/>
          <a:lstStyle/>
          <a:p>
            <a:pPr algn="ctr"/>
            <a:r>
              <a:rPr lang="fr-FR" b="1" dirty="0"/>
              <a:t>                                   </a:t>
            </a:r>
            <a:r>
              <a:rPr lang="fr-FR" sz="3200" b="1" dirty="0">
                <a:latin typeface="Arial" panose="020B0604020202020204" pitchFamily="34" charset="0"/>
                <a:cs typeface="Arial" panose="020B0604020202020204" pitchFamily="34" charset="0"/>
              </a:rPr>
              <a:t>LE CADRE PEDAGOGIQUE</a:t>
            </a:r>
            <a:r>
              <a:rPr lang="fr-FR" b="1" dirty="0"/>
              <a:t>                 </a:t>
            </a:r>
          </a:p>
        </p:txBody>
      </p:sp>
      <p:sp>
        <p:nvSpPr>
          <p:cNvPr id="8" name="Rectangle 7"/>
          <p:cNvSpPr/>
          <p:nvPr/>
        </p:nvSpPr>
        <p:spPr>
          <a:xfrm>
            <a:off x="928253" y="2274207"/>
            <a:ext cx="8853055" cy="1292662"/>
          </a:xfrm>
          <a:prstGeom prst="rect">
            <a:avLst/>
          </a:prstGeom>
        </p:spPr>
        <p:txBody>
          <a:bodyPr wrap="square">
            <a:spAutoFit/>
          </a:bodyPr>
          <a:lstStyle/>
          <a:p>
            <a:pPr marL="285750" indent="-285750">
              <a:buFont typeface="Wingdings" panose="05000000000000000000" pitchFamily="2" charset="2"/>
              <a:buChar char="q"/>
            </a:pPr>
            <a:r>
              <a:rPr lang="fr-FR" sz="2400" b="1" dirty="0"/>
              <a:t> L’emploi du temps est-il stable ou évolutif?</a:t>
            </a:r>
          </a:p>
          <a:p>
            <a:r>
              <a:rPr lang="fr-FR" dirty="0"/>
              <a:t>       - formalisé par période</a:t>
            </a:r>
          </a:p>
          <a:p>
            <a:r>
              <a:rPr lang="fr-FR" dirty="0"/>
              <a:t>       - régularités souhaitables mais variables possibles selon les jours, les périodes</a:t>
            </a:r>
          </a:p>
          <a:p>
            <a:r>
              <a:rPr lang="fr-FR" dirty="0"/>
              <a:t>       - en adéquation avec les priorités nationales</a:t>
            </a:r>
          </a:p>
        </p:txBody>
      </p:sp>
      <p:pic>
        <p:nvPicPr>
          <p:cNvPr id="9" name="Image 8">
            <a:hlinkClick r:id="rId4" action="ppaction://hlinkfile"/>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184074" y="3898679"/>
            <a:ext cx="1960148" cy="2474412"/>
          </a:xfrm>
          <a:prstGeom prst="rect">
            <a:avLst/>
          </a:prstGeom>
        </p:spPr>
      </p:pic>
      <p:pic>
        <p:nvPicPr>
          <p:cNvPr id="10" name="Image 9">
            <a:hlinkClick r:id="rId6" action="ppaction://hlinkfile"/>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664036" y="3898679"/>
            <a:ext cx="1884929" cy="2474412"/>
          </a:xfrm>
          <a:prstGeom prst="rect">
            <a:avLst/>
          </a:prstGeom>
        </p:spPr>
      </p:pic>
    </p:spTree>
    <p:extLst>
      <p:ext uri="{BB962C8B-B14F-4D97-AF65-F5344CB8AC3E}">
        <p14:creationId xmlns:p14="http://schemas.microsoft.com/office/powerpoint/2010/main" val="2283638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2" y="609600"/>
            <a:ext cx="3498271" cy="1260764"/>
          </a:xfrm>
          <a:prstGeom prst="rect">
            <a:avLst/>
          </a:prstGeom>
        </p:spPr>
      </p:pic>
      <p:sp>
        <p:nvSpPr>
          <p:cNvPr id="5" name="Titre 1"/>
          <p:cNvSpPr>
            <a:spLocks noGrp="1"/>
          </p:cNvSpPr>
          <p:nvPr>
            <p:ph type="title"/>
          </p:nvPr>
        </p:nvSpPr>
        <p:spPr/>
        <p:txBody>
          <a:bodyPr/>
          <a:lstStyle/>
          <a:p>
            <a:pPr algn="ctr"/>
            <a:r>
              <a:rPr lang="fr-FR" b="1" dirty="0"/>
              <a:t>                                   </a:t>
            </a:r>
            <a:r>
              <a:rPr lang="fr-FR" sz="3200" b="1" dirty="0">
                <a:latin typeface="Arial" panose="020B0604020202020204" pitchFamily="34" charset="0"/>
                <a:cs typeface="Arial" panose="020B0604020202020204" pitchFamily="34" charset="0"/>
              </a:rPr>
              <a:t>LE CADRE scientifique</a:t>
            </a:r>
            <a:r>
              <a:rPr lang="fr-FR" b="1" dirty="0"/>
              <a:t>                 </a:t>
            </a:r>
          </a:p>
        </p:txBody>
      </p:sp>
      <p:sp>
        <p:nvSpPr>
          <p:cNvPr id="7" name="ZoneTexte 6"/>
          <p:cNvSpPr txBox="1"/>
          <p:nvPr/>
        </p:nvSpPr>
        <p:spPr>
          <a:xfrm>
            <a:off x="983673" y="2313710"/>
            <a:ext cx="9833553" cy="1477328"/>
          </a:xfrm>
          <a:prstGeom prst="rect">
            <a:avLst/>
          </a:prstGeom>
          <a:noFill/>
        </p:spPr>
        <p:txBody>
          <a:bodyPr wrap="square" rtlCol="0">
            <a:spAutoFit/>
          </a:bodyPr>
          <a:lstStyle/>
          <a:p>
            <a:pPr marL="285750" indent="-285750">
              <a:buFont typeface="Wingdings" panose="05000000000000000000" pitchFamily="2" charset="2"/>
              <a:buChar char="q"/>
            </a:pPr>
            <a:r>
              <a:rPr lang="fr-FR" dirty="0"/>
              <a:t>Le contenu des activités proposées par l’enseignant au cours d’une journée de classe est à réfléchir en lien avec le rythme biologique et les capacités physiques et cognitives des élèves.</a:t>
            </a:r>
          </a:p>
          <a:p>
            <a:r>
              <a:rPr lang="fr-FR" dirty="0"/>
              <a:t>	</a:t>
            </a:r>
          </a:p>
          <a:p>
            <a:r>
              <a:rPr lang="fr-FR" dirty="0"/>
              <a:t>	</a:t>
            </a:r>
          </a:p>
          <a:p>
            <a:r>
              <a:rPr lang="fr-FR" dirty="0"/>
              <a:t>					</a:t>
            </a:r>
          </a:p>
        </p:txBody>
      </p:sp>
      <p:sp>
        <p:nvSpPr>
          <p:cNvPr id="2" name="ZoneTexte 1"/>
          <p:cNvSpPr txBox="1"/>
          <p:nvPr/>
        </p:nvSpPr>
        <p:spPr>
          <a:xfrm>
            <a:off x="5316279" y="3125973"/>
            <a:ext cx="6634716" cy="3139321"/>
          </a:xfrm>
          <a:prstGeom prst="rect">
            <a:avLst/>
          </a:prstGeom>
          <a:noFill/>
        </p:spPr>
        <p:txBody>
          <a:bodyPr wrap="square" rtlCol="0">
            <a:spAutoFit/>
          </a:bodyPr>
          <a:lstStyle/>
          <a:p>
            <a:r>
              <a:rPr lang="fr-FR" dirty="0"/>
              <a:t>- </a:t>
            </a:r>
            <a:r>
              <a:rPr lang="fr-FR" b="1" dirty="0"/>
              <a:t>Prendre appui sur les étapes d’apprentissage</a:t>
            </a:r>
          </a:p>
          <a:p>
            <a:r>
              <a:rPr lang="fr-FR" dirty="0"/>
              <a:t>(découverte, manipulation, entraînement, systématisation,</a:t>
            </a:r>
          </a:p>
          <a:p>
            <a:r>
              <a:rPr lang="fr-FR" dirty="0"/>
              <a:t>transfert …).</a:t>
            </a:r>
          </a:p>
          <a:p>
            <a:r>
              <a:rPr lang="fr-FR" dirty="0"/>
              <a:t>- </a:t>
            </a:r>
            <a:r>
              <a:rPr lang="fr-FR" b="1" dirty="0"/>
              <a:t>Organiser un temps quotidien d’activités physiques</a:t>
            </a:r>
          </a:p>
          <a:p>
            <a:r>
              <a:rPr lang="fr-FR" b="1" dirty="0"/>
              <a:t>pour répondre au besoin de mouvement des jeunes</a:t>
            </a:r>
          </a:p>
          <a:p>
            <a:r>
              <a:rPr lang="fr-FR" b="1" dirty="0"/>
              <a:t>enfants.</a:t>
            </a:r>
          </a:p>
          <a:p>
            <a:r>
              <a:rPr lang="fr-FR" dirty="0"/>
              <a:t>- </a:t>
            </a:r>
            <a:r>
              <a:rPr lang="fr-FR" b="1" dirty="0"/>
              <a:t>Varier les modalités d’organisation pédagogique </a:t>
            </a:r>
            <a:r>
              <a:rPr lang="fr-FR" dirty="0"/>
              <a:t>:</a:t>
            </a:r>
          </a:p>
          <a:p>
            <a:r>
              <a:rPr lang="fr-FR" dirty="0"/>
              <a:t>activité en groupe plus ou moins restreint, individuelle,</a:t>
            </a:r>
          </a:p>
          <a:p>
            <a:r>
              <a:rPr lang="fr-FR" dirty="0"/>
              <a:t>en autonomie ou dirigée, sur un même domaine ou sur</a:t>
            </a:r>
          </a:p>
          <a:p>
            <a:r>
              <a:rPr lang="fr-FR" dirty="0"/>
              <a:t>plusieurs domaines en parallèle…</a:t>
            </a:r>
          </a:p>
          <a:p>
            <a:endParaRPr lang="fr-FR" dirty="0"/>
          </a:p>
        </p:txBody>
      </p:sp>
      <p:sp>
        <p:nvSpPr>
          <p:cNvPr id="3" name="ZoneTexte 2"/>
          <p:cNvSpPr txBox="1"/>
          <p:nvPr/>
        </p:nvSpPr>
        <p:spPr>
          <a:xfrm>
            <a:off x="194206" y="3848983"/>
            <a:ext cx="4481462" cy="1384995"/>
          </a:xfrm>
          <a:prstGeom prst="rect">
            <a:avLst/>
          </a:prstGeom>
          <a:noFill/>
        </p:spPr>
        <p:txBody>
          <a:bodyPr wrap="square" rtlCol="0">
            <a:spAutoFit/>
          </a:bodyPr>
          <a:lstStyle/>
          <a:p>
            <a:pPr algn="ctr"/>
            <a:r>
              <a:rPr lang="fr-FR" sz="2400" b="1" dirty="0"/>
              <a:t>Des temps faibles</a:t>
            </a:r>
          </a:p>
          <a:p>
            <a:pPr algn="ctr"/>
            <a:r>
              <a:rPr lang="fr-FR" b="1" dirty="0"/>
              <a:t> </a:t>
            </a:r>
          </a:p>
          <a:p>
            <a:pPr algn="ctr"/>
            <a:endParaRPr lang="fr-FR" b="1" dirty="0"/>
          </a:p>
          <a:p>
            <a:pPr algn="ctr"/>
            <a:r>
              <a:rPr lang="fr-FR" sz="2400" b="1" dirty="0"/>
              <a:t>Des temps forts</a:t>
            </a:r>
          </a:p>
        </p:txBody>
      </p:sp>
      <p:sp>
        <p:nvSpPr>
          <p:cNvPr id="6" name="Flèche droite rayée 5"/>
          <p:cNvSpPr/>
          <p:nvPr/>
        </p:nvSpPr>
        <p:spPr>
          <a:xfrm>
            <a:off x="4359349" y="4231756"/>
            <a:ext cx="956930" cy="619451"/>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4059332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éleste">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TM03457452[[fn=Céleste]]</Template>
  <TotalTime>523</TotalTime>
  <Words>1198</Words>
  <Application>Microsoft Office PowerPoint</Application>
  <PresentationFormat>Grand écran</PresentationFormat>
  <Paragraphs>121</Paragraphs>
  <Slides>8</Slides>
  <Notes>6</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vt:i4>
      </vt:variant>
    </vt:vector>
  </HeadingPairs>
  <TitlesOfParts>
    <vt:vector size="13" baseType="lpstr">
      <vt:lpstr>Arial</vt:lpstr>
      <vt:lpstr>Calibri</vt:lpstr>
      <vt:lpstr>Calibri Light</vt:lpstr>
      <vt:lpstr>Wingdings</vt:lpstr>
      <vt:lpstr>Céleste</vt:lpstr>
      <vt:lpstr>L’AMENAGEMENT DU TEMPS à l’ECOLE MATERNELLE </vt:lpstr>
      <vt:lpstr>PReambule</vt:lpstr>
      <vt:lpstr>                     TROIS PARAMETRES a                   prendre en compte </vt:lpstr>
      <vt:lpstr>         Le cadre institutionnel</vt:lpstr>
      <vt:lpstr>      </vt:lpstr>
      <vt:lpstr>                                   LE CADRE PEDAGOGIQUE                 </vt:lpstr>
      <vt:lpstr>                                   LE CADRE PEDAGOGIQUE                 </vt:lpstr>
      <vt:lpstr>                                   LE CADRE scientifique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L’AMENAGEMENT DU TEMPS à l’ECOLE MATERNELLE</dc:title>
  <dc:creator>CPCEPSAVAL</dc:creator>
  <cp:lastModifiedBy>sandrine tindy</cp:lastModifiedBy>
  <cp:revision>32</cp:revision>
  <dcterms:created xsi:type="dcterms:W3CDTF">2020-09-07T14:40:35Z</dcterms:created>
  <dcterms:modified xsi:type="dcterms:W3CDTF">2020-09-10T15:37:49Z</dcterms:modified>
</cp:coreProperties>
</file>